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11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_rels/presentation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3.xml.rels" ContentType="application/vnd.openxmlformats-package.relationships+xml"/>
  <Override PartName="/ppt/slideLayouts/slideLayout124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media/image29.png" ContentType="image/png"/>
  <Override PartName="/ppt/media/image21.jpeg" ContentType="image/jpeg"/>
  <Override PartName="/ppt/media/image6.gif" ContentType="image/gif"/>
  <Override PartName="/ppt/media/image26.jpeg" ContentType="image/jpeg"/>
  <Override PartName="/ppt/media/image42.png" ContentType="image/png"/>
  <Override PartName="/ppt/media/image22.png" ContentType="image/png"/>
  <Override PartName="/ppt/media/image18.jpeg" ContentType="image/jpeg"/>
  <Override PartName="/ppt/media/image16.jpeg" ContentType="image/jpeg"/>
  <Override PartName="/ppt/media/image15.jpeg" ContentType="image/jpe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19.jpeg" ContentType="image/jpeg"/>
  <Override PartName="/ppt/media/image2.png" ContentType="image/png"/>
  <Override PartName="/ppt/media/image32.png" ContentType="image/png"/>
  <Override PartName="/ppt/media/image17.jpeg" ContentType="image/jpeg"/>
  <Override PartName="/ppt/media/image41.jpeg" ContentType="image/jpeg"/>
  <Override PartName="/ppt/media/image14.jpeg" ContentType="image/jpeg"/>
  <Override PartName="/ppt/media/image3.png" ContentType="image/png"/>
  <Override PartName="/ppt/media/image3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11.png" ContentType="image/png"/>
  <Override PartName="/ppt/media/image46.png" ContentType="image/png"/>
  <Override PartName="/ppt/media/image30.png" ContentType="image/png"/>
  <Override PartName="/ppt/media/image28.png" ContentType="image/png"/>
  <Override PartName="/ppt/media/image36.png" ContentType="image/png"/>
  <Override PartName="/ppt/media/image43.png" ContentType="image/png"/>
  <Override PartName="/ppt/media/image45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5.png" ContentType="image/png"/>
  <Override PartName="/ppt/media/image35.png" ContentType="image/png"/>
  <Override PartName="/ppt/media/image44.png" ContentType="image/png"/>
  <Override PartName="/ppt/media/image13.jpeg" ContentType="image/jpeg"/>
  <Override PartName="/ppt/media/image20.gif" ContentType="image/gif"/>
  <Override PartName="/ppt/media/image23.png" ContentType="image/png"/>
  <Override PartName="/ppt/media/image34.png" ContentType="image/png"/>
  <Override PartName="/ppt/media/image4.png" ContentType="image/png"/>
  <Override PartName="/ppt/media/image27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48.xml" ContentType="application/vnd.openxmlformats-officedocument.presentationml.slide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slide" Target="slides/slide28.xml"/><Relationship Id="rId41" Type="http://schemas.openxmlformats.org/officeDocument/2006/relationships/slide" Target="slides/slide29.xml"/><Relationship Id="rId42" Type="http://schemas.openxmlformats.org/officeDocument/2006/relationships/slide" Target="slides/slide30.xml"/><Relationship Id="rId43" Type="http://schemas.openxmlformats.org/officeDocument/2006/relationships/slide" Target="slides/slide31.xml"/><Relationship Id="rId44" Type="http://schemas.openxmlformats.org/officeDocument/2006/relationships/slide" Target="slides/slide32.xml"/><Relationship Id="rId45" Type="http://schemas.openxmlformats.org/officeDocument/2006/relationships/slide" Target="slides/slide33.xml"/><Relationship Id="rId46" Type="http://schemas.openxmlformats.org/officeDocument/2006/relationships/slide" Target="slides/slide34.xml"/><Relationship Id="rId47" Type="http://schemas.openxmlformats.org/officeDocument/2006/relationships/slide" Target="slides/slide35.xml"/><Relationship Id="rId48" Type="http://schemas.openxmlformats.org/officeDocument/2006/relationships/slide" Target="slides/slide36.xml"/><Relationship Id="rId49" Type="http://schemas.openxmlformats.org/officeDocument/2006/relationships/slide" Target="slides/slide37.xml"/><Relationship Id="rId50" Type="http://schemas.openxmlformats.org/officeDocument/2006/relationships/slide" Target="slides/slide38.xml"/><Relationship Id="rId51" Type="http://schemas.openxmlformats.org/officeDocument/2006/relationships/slide" Target="slides/slide39.xml"/><Relationship Id="rId52" Type="http://schemas.openxmlformats.org/officeDocument/2006/relationships/slide" Target="slides/slide40.xml"/><Relationship Id="rId53" Type="http://schemas.openxmlformats.org/officeDocument/2006/relationships/slide" Target="slides/slide41.xml"/><Relationship Id="rId54" Type="http://schemas.openxmlformats.org/officeDocument/2006/relationships/slide" Target="slides/slide42.xml"/><Relationship Id="rId55" Type="http://schemas.openxmlformats.org/officeDocument/2006/relationships/slide" Target="slides/slide43.xml"/><Relationship Id="rId56" Type="http://schemas.openxmlformats.org/officeDocument/2006/relationships/slide" Target="slides/slide44.xml"/><Relationship Id="rId57" Type="http://schemas.openxmlformats.org/officeDocument/2006/relationships/slide" Target="slides/slide45.xml"/><Relationship Id="rId58" Type="http://schemas.openxmlformats.org/officeDocument/2006/relationships/slide" Target="slides/slide46.xml"/><Relationship Id="rId59" Type="http://schemas.openxmlformats.org/officeDocument/2006/relationships/slide" Target="slides/slide47.xml"/><Relationship Id="rId60" Type="http://schemas.openxmlformats.org/officeDocument/2006/relationships/slide" Target="slides/slide48.xml"/><Relationship Id="rId61" Type="http://schemas.openxmlformats.org/officeDocument/2006/relationships/slide" Target="slides/slide49.xml"/><Relationship Id="rId6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54E0DA-ED0A-4352-B70F-FAB7AD2A23F1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E33443-2AA2-4285-9A92-181285A5F007}" type="slidenum">
              <a:t>&lt;#&gt;</a:t>
            </a:fld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27396D9F-9170-49CB-8D8E-B32E8172D8DA}" type="slidenum">
              <a:t>&lt;#&gt;</a:t>
            </a:fld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AFFAACA0-1720-4550-B76B-7B76792FD4A6}" type="slidenum">
              <a:t>&lt;#&gt;</a:t>
            </a:fld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4F4AFB46-80D4-4394-B4AF-06CCA262A509}" type="slidenum">
              <a:t>&lt;#&gt;</a:t>
            </a:fld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F304DAB8-89EF-41EE-8F80-9B7E681C6C78}" type="slidenum">
              <a:t>&lt;#&gt;</a:t>
            </a:fld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2DF2D125-40F3-490E-B11C-E195E5B2088A}" type="slidenum">
              <a:t>&lt;#&gt;</a:t>
            </a:fld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93AF8444-44C2-4C01-8933-7A1F4D18570A}" type="slidenum">
              <a:t>&lt;#&gt;</a:t>
            </a:fld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D97523D4-4A82-4F2B-8497-E20AE30BE0B7}" type="slidenum">
              <a:t>&lt;#&gt;</a:t>
            </a:fld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2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4207C9E3-0AA9-4333-98E3-E40BC426DDFD}" type="slidenum">
              <a:t>&lt;#&gt;</a:t>
            </a:fld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8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470F37D9-BB0B-477C-A14E-15CA5A05E8D5}" type="slidenum">
              <a:t>&lt;#&gt;</a:t>
            </a:fld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D46A2C92-1024-4DE0-9A64-13BBC18FDF91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866591-DD0C-491C-B934-4F42896D6681}" type="slidenum">
              <a:t>&lt;#&gt;</a:t>
            </a:fld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C9D84F9B-C6D2-4268-9B5D-7DC98B5B15EC}" type="slidenum">
              <a:t>&lt;#&gt;</a:t>
            </a:fld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575A2E56-2216-46EE-8147-38BA8A87420D}" type="slidenum">
              <a:t>&lt;#&gt;</a:t>
            </a:fld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7C9035F6-E92C-4048-8E97-A2C2918E608E}" type="slidenum">
              <a:t>&lt;#&gt;</a:t>
            </a:fld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2B297730-D04E-4789-8218-8AAE4F4080BF}" type="slidenum">
              <a:t>&lt;#&gt;</a:t>
            </a:fld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5A2F8DC1-7DC9-40B7-A9F9-F948E5D68E27}" type="slidenum">
              <a:t>&lt;#&gt;</a:t>
            </a:fld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7A951F93-ED53-4AB7-9FA6-C89C39EFFF4F}" type="slidenum">
              <a:t>&lt;#&gt;</a:t>
            </a:fld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7442C5A4-188A-4F77-8B88-C576210DB25E}" type="slidenum">
              <a:t>&lt;#&gt;</a:t>
            </a:fld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6ABF5D0B-7331-49A1-9089-1013FF69A159}" type="slidenum">
              <a:t>&lt;#&gt;</a:t>
            </a:fld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F7F75CEB-9224-48FD-9B88-A9F84683F351}" type="slidenum">
              <a:t>&lt;#&gt;</a:t>
            </a:fld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C057BA35-D012-4523-AB9C-0D437FFA7911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D6B52A-9A79-42A9-8FEA-14BD4858CC14}" type="slidenum">
              <a:t>&lt;#&gt;</a:t>
            </a:fld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F68F8E05-835C-4572-81A7-F7AB6BFD3805}" type="slidenum">
              <a:t>&lt;#&gt;</a:t>
            </a:fld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9C5825B2-AFEF-41DF-9CC0-FAE75033EF4E}" type="slidenum">
              <a:t>&lt;#&gt;</a:t>
            </a:fld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6B829472-2692-493B-AE4E-ACB38516A403}" type="slidenum">
              <a:t>&lt;#&gt;</a:t>
            </a:fld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C31260D0-C6FB-4FA9-A139-BC192E5034F4}" type="slidenum">
              <a:t>&lt;#&gt;</a:t>
            </a:fld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9CC3EAA8-6509-41AC-9B63-55AEEB0D6E2C}" type="slidenum">
              <a:t>&lt;#&gt;</a:t>
            </a:fld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3ED8AC71-2A26-4AF8-9F10-2B2C0B1D2EE6}" type="slidenum">
              <a:t>&lt;#&gt;</a:t>
            </a:fld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05C249F7-571B-4AAE-B2F8-5C238D460EFC}" type="slidenum">
              <a:t>&lt;#&gt;</a:t>
            </a:fld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0B0B44E4-8EEC-4184-A809-FDD377A67ECD}" type="slidenum">
              <a:t>&lt;#&gt;</a:t>
            </a:fld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2092560B-32C3-4C4F-A809-C36CD1674FB2}" type="slidenum">
              <a:t>&lt;#&gt;</a:t>
            </a:fld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5B86D126-694B-4BEB-8DF1-7E19EC6498D5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5A18AC71-ABA2-46EC-BD0D-4E6AFBF482E6}" type="slidenum">
              <a:t>&lt;#&gt;</a:t>
            </a:fld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1D04A06C-884F-4CAF-98CB-9C950179EE10}" type="slidenum">
              <a:t>&lt;#&gt;</a:t>
            </a:fld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D92231AE-D9F7-4A2A-A822-1C0AC9964C17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0851C0-38A6-43B6-98EA-00EEC9A24CF0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948701C-1FDE-4B86-BE8E-27980D9762D0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EFF9A5C-5696-476D-BE16-68FF1CFCEF42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184130C-DB44-40BC-8168-26E5412F231C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5A5CE12-4E83-4530-8A2B-075DFC979B7E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7D73817-344F-44D5-A32F-4780FF04A617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70A22E0-41C9-4E3B-B4A5-2BA3B0E02892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0D01A4B-9385-4B50-8293-2FCF57C395A4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230628D-0723-4410-8A11-55FACF577DD9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E31A5CE-243C-425F-A389-AFC6D3AEA498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9631F0C-5753-4E5A-997B-C1AD73BF7E71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7AD56C7-8353-4B02-B5CF-502AFDEE89AF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9492D5B-E250-4FDE-B863-0FF4C9CC7657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7BEA47E-0764-487E-9723-D0B45CE8B13B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3FE1352-B1D6-4BF7-A5DC-F766487B98D4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60D0F09-6974-4422-B0AE-969A2B45C773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8840815-2E66-4571-ADEC-F0EEA91E3EEE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0EB130-2125-40CC-80F8-0A52DE2D4115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0FBFCB9-19AA-4138-B1DF-6D9D78B450E4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80447CB-14DD-412D-81EF-C44A31553949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474CDEA-E072-45BE-99B0-8119F781486E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77BB466-2F00-4DD3-80A2-250DB4255F44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39F62B4-81E0-4DAD-BA4A-CCB14E7FD175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7DA181C-B299-4507-BD1A-320A104B05CA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5BC6239-4D53-405A-B3B6-6D8F45B94777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B1AD70C-36DB-4DA9-8253-DD0FE8E1A60E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B7EE401-BA88-4C10-B37A-F050CF3EB79D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33D53CD-1EB5-4490-9B42-D97020CBFA01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99E66A-6D80-4B3B-B09E-10C3D80E9BD9}" type="slidenum">
              <a:t>&lt;#&gt;</a:t>
            </a:fld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47A4DF8-0ABE-4CCF-BE35-AC34C1C646EA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CF49C99-DD23-40D1-BDBB-CAFA1B67AE32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B56F0E2-54AE-4D97-941B-BB88908809E3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F07F8B1-C6F8-4C9D-8716-D9A3C1A56E92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96BEAD6-5161-454D-B9AA-CA55BA3ED27E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8C63B25-32EE-42D8-B545-C8882CD25007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91F56D3-248D-4D5B-9F88-594D7D0DFC78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A90DE91-371F-4AE8-88EB-A1254C1F6EB6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4B22859-89DB-4008-8D9D-67C02F7B1D6F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1D4B144-27D9-46F6-9453-9734C1BF4CDE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261CBE-D8A3-4F32-995A-6EE323383962}" type="slidenum">
              <a:t>&lt;#&gt;</a:t>
            </a:fld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E0BF798-DC21-4D77-B530-7B5D80DFA9C6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5D481A94-A536-466B-A3FD-CF1E7C5C055C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35A5BC9-8498-4641-B19E-60CD83C7EBB0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F94B22B5-791D-4EA3-8F05-A3A742443096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42C3B8E5-089E-415E-A463-35EEBDACEC44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AEA1155-AE50-4755-A3FD-C7B01AC3014B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E1454C1-AB2E-44DA-A19F-606677D07DCF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2013A78-0D9E-4754-A2F9-0D0348C4A93A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64AEB3BC-139D-47CE-9C10-F0719E6CCC35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6ED6DA2-6EA9-458D-85FC-2491D607E706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AB0AC6-E8DA-406E-8E08-98AEFB589152}" type="slidenum">
              <a:t>&lt;#&gt;</a:t>
            </a:fld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F32FE6D-8808-4670-ABC9-D6FCB3FE1B11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1DC4EB6B-C2AD-45D1-8127-3D2AC02D243E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93F7438E-02B1-47D8-972A-75A5DB64ECF1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7FD5F679-D037-4E7D-AE4D-00A0668F99CB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12BF54C-8925-4218-AE7F-B9D275F5EB34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86AB4A9-2FEE-4EF4-9D0B-57E839A23062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6C452CE-92B0-4A57-9CA1-B88C8826E31C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232EB5A-56EC-48DA-9198-65E73F5E6DCE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62CEB87-842F-4385-BC7B-56FCE1A62768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A11D758-FFB4-4832-B676-357515DF9A75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DD7B2FA-CED5-41AC-B2A2-9ECD8D218704}" type="slidenum">
              <a:t>&lt;#&gt;</a:t>
            </a:fld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C08C702-A3CF-4818-9ECC-727FE89C07DC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5A57047-BB78-42EE-A33F-C5BD72307EAA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8FA6837-02C6-4095-B114-D1B30A86B3BF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BACBAAB-6DCD-43A8-B66A-E91BA3364C54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4D972E4-8073-4368-B22D-090A1A0850F2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1BED5AB-5DB7-4EFD-8713-C006B5DE3371}" type="slidenum">
              <a:t>&lt;#&gt;</a:t>
            </a:fld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721CF72-9D02-44A9-AA77-BF10813509F8}" type="slidenum">
              <a:t>&lt;#&gt;</a:t>
            </a:fld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7CB2FF2-02D7-43B4-AE69-0701A4F3198F}" type="slidenum">
              <a:t>&lt;#&gt;</a:t>
            </a:fld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F75BF85-6A9C-48BE-BE3B-B2690F72422F}" type="slidenum">
              <a:t>&lt;#&gt;</a:t>
            </a:fld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5EA27F9-1732-4253-AEA8-18DDF95D81CF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37FF34-2526-4899-A1A8-AF0E5F967986}" type="slidenum">
              <a:t>&lt;#&gt;</a:t>
            </a:fld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702ACE1-23AC-4F1A-9F8A-22A012915C47}" type="slidenum">
              <a:t>&lt;#&gt;</a:t>
            </a:fld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C249566-D9C5-438D-BBAB-0AADEE5B8E36}" type="slidenum">
              <a:t>&lt;#&gt;</a:t>
            </a:fld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C706E25-EA69-4914-87ED-12F17A00BDED}" type="slidenum">
              <a:t>&lt;#&gt;</a:t>
            </a:fld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35BC6E1-2E47-4DD2-8950-5479586E65A0}" type="slidenum">
              <a:t>&lt;#&gt;</a:t>
            </a:fld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3188A0A1-983D-4F44-B2E7-D1FD99D2EE9A}" type="slidenum">
              <a:t>&lt;#&gt;</a:t>
            </a:fld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9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8FF9ED2-C9B8-4032-A996-585FEF8E3F95}" type="slidenum">
              <a:t>&lt;#&gt;</a:t>
            </a:fld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4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6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2B8A7B6-9FAF-409D-9BA6-7E6F09F4C827}" type="slidenum">
              <a:t>&lt;#&gt;</a:t>
            </a:fld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FAEF6C48-A681-4A97-BB6F-34593CF98EBB}" type="slidenum">
              <a:t>&lt;#&gt;</a:t>
            </a:fld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8A56426F-5E51-4869-A68D-E9DE3FC384C3}" type="slidenum">
              <a:t>&lt;#&gt;</a:t>
            </a:fld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4A28D8D0-65BF-4826-B104-AADAA6BA7AAD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0" y="0"/>
            <a:ext cx="10071720" cy="71496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" name=""/>
          <p:cNvSpPr/>
          <p:nvPr/>
        </p:nvSpPr>
        <p:spPr>
          <a:xfrm>
            <a:off x="3240" y="5040000"/>
            <a:ext cx="10071720" cy="6264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ftr" idx="1"/>
          </p:nvPr>
        </p:nvSpPr>
        <p:spPr>
          <a:xfrm>
            <a:off x="3420000" y="5220000"/>
            <a:ext cx="3234960" cy="35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>
          <a:xfrm>
            <a:off x="7380000" y="5220000"/>
            <a:ext cx="2334960" cy="35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C4C6A71-B095-4079-B5A3-C0BCA71B2E80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"/>
          <p:cNvSpPr/>
          <p:nvPr/>
        </p:nvSpPr>
        <p:spPr>
          <a:xfrm>
            <a:off x="0" y="0"/>
            <a:ext cx="10071720" cy="71496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81" name=""/>
          <p:cNvSpPr/>
          <p:nvPr/>
        </p:nvSpPr>
        <p:spPr>
          <a:xfrm>
            <a:off x="3240" y="5040000"/>
            <a:ext cx="10071720" cy="6264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82" name="PlaceHolder 1"/>
          <p:cNvSpPr>
            <a:spLocks noGrp="1"/>
          </p:cNvSpPr>
          <p:nvPr>
            <p:ph type="ftr" idx="17"/>
          </p:nvPr>
        </p:nvSpPr>
        <p:spPr>
          <a:xfrm>
            <a:off x="3420000" y="5220000"/>
            <a:ext cx="3234960" cy="35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sldNum" idx="18"/>
          </p:nvPr>
        </p:nvSpPr>
        <p:spPr>
          <a:xfrm>
            <a:off x="7380000" y="5220000"/>
            <a:ext cx="2334960" cy="35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699633D-EA67-48D5-BED7-1D4D9D90975D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"/>
          <p:cNvSpPr/>
          <p:nvPr/>
        </p:nvSpPr>
        <p:spPr>
          <a:xfrm>
            <a:off x="0" y="0"/>
            <a:ext cx="10071720" cy="71496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23" name=""/>
          <p:cNvSpPr/>
          <p:nvPr/>
        </p:nvSpPr>
        <p:spPr>
          <a:xfrm>
            <a:off x="3240" y="5040000"/>
            <a:ext cx="10071720" cy="6264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24" name="PlaceHolder 1"/>
          <p:cNvSpPr>
            <a:spLocks noGrp="1"/>
          </p:cNvSpPr>
          <p:nvPr>
            <p:ph type="ftr" idx="19"/>
          </p:nvPr>
        </p:nvSpPr>
        <p:spPr>
          <a:xfrm>
            <a:off x="3420000" y="5220000"/>
            <a:ext cx="3234960" cy="35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sldNum" idx="20"/>
          </p:nvPr>
        </p:nvSpPr>
        <p:spPr>
          <a:xfrm>
            <a:off x="7380000" y="5220000"/>
            <a:ext cx="2334960" cy="35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0E0C06C-D5F8-4CF2-AC30-F125C415E93F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"/>
          <p:cNvSpPr/>
          <p:nvPr/>
        </p:nvSpPr>
        <p:spPr>
          <a:xfrm flipH="1" flipV="1">
            <a:off x="-10080" y="4489920"/>
            <a:ext cx="10074960" cy="1164960"/>
          </a:xfrm>
          <a:prstGeom prst="flowChartDocumen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" name=""/>
          <p:cNvSpPr/>
          <p:nvPr/>
        </p:nvSpPr>
        <p:spPr>
          <a:xfrm>
            <a:off x="3420000" y="5220000"/>
            <a:ext cx="323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&lt;footer&gt;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" name=""/>
          <p:cNvSpPr/>
          <p:nvPr/>
        </p:nvSpPr>
        <p:spPr>
          <a:xfrm>
            <a:off x="7380000" y="5220000"/>
            <a:ext cx="23349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  <a:buNone/>
            </a:pPr>
            <a:fld id="{3F9E8756-4E10-4A98-954C-9B498C449EBA}" type="slidenum"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"/>
          <p:cNvSpPr/>
          <p:nvPr/>
        </p:nvSpPr>
        <p:spPr>
          <a:xfrm>
            <a:off x="0" y="0"/>
            <a:ext cx="10071720" cy="71496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4" name=""/>
          <p:cNvSpPr/>
          <p:nvPr/>
        </p:nvSpPr>
        <p:spPr>
          <a:xfrm>
            <a:off x="3240" y="5040000"/>
            <a:ext cx="10071720" cy="6264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5" name="PlaceHolder 1"/>
          <p:cNvSpPr>
            <a:spLocks noGrp="1"/>
          </p:cNvSpPr>
          <p:nvPr>
            <p:ph type="ftr" idx="3"/>
          </p:nvPr>
        </p:nvSpPr>
        <p:spPr>
          <a:xfrm>
            <a:off x="3420000" y="5220000"/>
            <a:ext cx="3234960" cy="35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ldNum" idx="4"/>
          </p:nvPr>
        </p:nvSpPr>
        <p:spPr>
          <a:xfrm>
            <a:off x="7380000" y="5220000"/>
            <a:ext cx="2334960" cy="35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94761F7-2B51-4A94-A686-0D8912FFAADB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"/>
          <p:cNvSpPr/>
          <p:nvPr/>
        </p:nvSpPr>
        <p:spPr>
          <a:xfrm>
            <a:off x="0" y="0"/>
            <a:ext cx="10071720" cy="71496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6" name=""/>
          <p:cNvSpPr/>
          <p:nvPr/>
        </p:nvSpPr>
        <p:spPr>
          <a:xfrm>
            <a:off x="3240" y="5040000"/>
            <a:ext cx="10071720" cy="6264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7" name="PlaceHolder 1"/>
          <p:cNvSpPr>
            <a:spLocks noGrp="1"/>
          </p:cNvSpPr>
          <p:nvPr>
            <p:ph type="ftr" idx="5"/>
          </p:nvPr>
        </p:nvSpPr>
        <p:spPr>
          <a:xfrm>
            <a:off x="3420000" y="5220000"/>
            <a:ext cx="3234960" cy="35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ldNum" idx="6"/>
          </p:nvPr>
        </p:nvSpPr>
        <p:spPr>
          <a:xfrm>
            <a:off x="7380000" y="5220000"/>
            <a:ext cx="2334960" cy="35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04EBF9B-D428-48FF-9D1B-2BB4E778B062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"/>
          <p:cNvSpPr/>
          <p:nvPr/>
        </p:nvSpPr>
        <p:spPr>
          <a:xfrm>
            <a:off x="0" y="0"/>
            <a:ext cx="10071720" cy="71496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8" name=""/>
          <p:cNvSpPr/>
          <p:nvPr/>
        </p:nvSpPr>
        <p:spPr>
          <a:xfrm>
            <a:off x="3240" y="5040000"/>
            <a:ext cx="10071720" cy="6264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9" name="PlaceHolder 1"/>
          <p:cNvSpPr>
            <a:spLocks noGrp="1"/>
          </p:cNvSpPr>
          <p:nvPr>
            <p:ph type="ftr" idx="7"/>
          </p:nvPr>
        </p:nvSpPr>
        <p:spPr>
          <a:xfrm>
            <a:off x="3420000" y="5220000"/>
            <a:ext cx="3234960" cy="35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ldNum" idx="8"/>
          </p:nvPr>
        </p:nvSpPr>
        <p:spPr>
          <a:xfrm>
            <a:off x="7380000" y="5220000"/>
            <a:ext cx="2334960" cy="35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E54DEA4-0082-4608-B3D1-4F1A3994EBF5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"/>
          <p:cNvSpPr/>
          <p:nvPr/>
        </p:nvSpPr>
        <p:spPr>
          <a:xfrm>
            <a:off x="0" y="0"/>
            <a:ext cx="10071720" cy="71496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0" name=""/>
          <p:cNvSpPr/>
          <p:nvPr/>
        </p:nvSpPr>
        <p:spPr>
          <a:xfrm>
            <a:off x="3240" y="5040000"/>
            <a:ext cx="10071720" cy="6264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ftr" idx="9"/>
          </p:nvPr>
        </p:nvSpPr>
        <p:spPr>
          <a:xfrm>
            <a:off x="3420000" y="5220000"/>
            <a:ext cx="3234960" cy="35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sldNum" idx="10"/>
          </p:nvPr>
        </p:nvSpPr>
        <p:spPr>
          <a:xfrm>
            <a:off x="7380000" y="5220000"/>
            <a:ext cx="2334960" cy="35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0E1EFB5-3CF6-4346-95D2-F4E140C33FBE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"/>
          <p:cNvSpPr/>
          <p:nvPr/>
        </p:nvSpPr>
        <p:spPr>
          <a:xfrm>
            <a:off x="0" y="0"/>
            <a:ext cx="10071720" cy="71496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3" name=""/>
          <p:cNvSpPr/>
          <p:nvPr/>
        </p:nvSpPr>
        <p:spPr>
          <a:xfrm>
            <a:off x="3240" y="5040000"/>
            <a:ext cx="10071720" cy="6264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4" name="PlaceHolder 1"/>
          <p:cNvSpPr>
            <a:spLocks noGrp="1"/>
          </p:cNvSpPr>
          <p:nvPr>
            <p:ph type="ftr" idx="11"/>
          </p:nvPr>
        </p:nvSpPr>
        <p:spPr>
          <a:xfrm>
            <a:off x="3420000" y="5220000"/>
            <a:ext cx="3234960" cy="35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sldNum" idx="12"/>
          </p:nvPr>
        </p:nvSpPr>
        <p:spPr>
          <a:xfrm>
            <a:off x="7380000" y="5220000"/>
            <a:ext cx="2334960" cy="35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599B0F1-EF49-43AE-BA6E-2C9D5C81ECAC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"/>
          <p:cNvSpPr/>
          <p:nvPr/>
        </p:nvSpPr>
        <p:spPr>
          <a:xfrm>
            <a:off x="0" y="0"/>
            <a:ext cx="10071720" cy="71496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5" name=""/>
          <p:cNvSpPr/>
          <p:nvPr/>
        </p:nvSpPr>
        <p:spPr>
          <a:xfrm>
            <a:off x="3240" y="5040000"/>
            <a:ext cx="10071720" cy="6264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ftr" idx="13"/>
          </p:nvPr>
        </p:nvSpPr>
        <p:spPr>
          <a:xfrm>
            <a:off x="3420000" y="5220000"/>
            <a:ext cx="3234960" cy="35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00" name="PlaceHolder 5"/>
          <p:cNvSpPr>
            <a:spLocks noGrp="1"/>
          </p:cNvSpPr>
          <p:nvPr>
            <p:ph type="sldNum" idx="14"/>
          </p:nvPr>
        </p:nvSpPr>
        <p:spPr>
          <a:xfrm>
            <a:off x="7380000" y="5220000"/>
            <a:ext cx="2334960" cy="35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03FD4A4-D06D-43DF-BE16-8DD8489F4DA5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"/>
          <p:cNvSpPr/>
          <p:nvPr/>
        </p:nvSpPr>
        <p:spPr>
          <a:xfrm>
            <a:off x="0" y="0"/>
            <a:ext cx="10071720" cy="71496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38" name=""/>
          <p:cNvSpPr/>
          <p:nvPr/>
        </p:nvSpPr>
        <p:spPr>
          <a:xfrm>
            <a:off x="3240" y="5040000"/>
            <a:ext cx="10071720" cy="626400"/>
          </a:xfrm>
          <a:prstGeom prst="rect">
            <a:avLst/>
          </a:prstGeom>
          <a:gradFill rotWithShape="0">
            <a:gsLst>
              <a:gs pos="0">
                <a:srgbClr val="77caee"/>
              </a:gs>
              <a:gs pos="100000">
                <a:srgbClr val="009bdd"/>
              </a:gs>
            </a:gsLst>
            <a:lin ang="10800000"/>
          </a:gradFill>
          <a:ln w="18000">
            <a:noFill/>
          </a:ln>
          <a:effectLst>
            <a:outerShdw blurRad="0" dir="5400000" dist="10800" rotWithShape="0">
              <a:srgbClr val="009bdd"/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56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 type="ftr" idx="15"/>
          </p:nvPr>
        </p:nvSpPr>
        <p:spPr>
          <a:xfrm>
            <a:off x="3420000" y="5220000"/>
            <a:ext cx="3234960" cy="35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43" name="PlaceHolder 5"/>
          <p:cNvSpPr>
            <a:spLocks noGrp="1"/>
          </p:cNvSpPr>
          <p:nvPr>
            <p:ph type="sldNum" idx="16"/>
          </p:nvPr>
        </p:nvSpPr>
        <p:spPr>
          <a:xfrm>
            <a:off x="7380000" y="5220000"/>
            <a:ext cx="2334960" cy="35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2AEE081-B189-40ED-89B1-C9597D3A5F22}" type="slidenum">
              <a:rPr b="0" lang="en-US" sz="1400" spc="-1" strike="noStrike">
                <a:solidFill>
                  <a:srgbClr val="ffffff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gif"/><Relationship Id="rId3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6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7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7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7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7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7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7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8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00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gif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0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slideLayout" Target="../slideLayouts/slideLayout4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84000" y="587520"/>
            <a:ext cx="8994960" cy="134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3300" spc="-1" strike="noStrike">
                <a:solidFill>
                  <a:srgbClr val="ffff00"/>
                </a:solidFill>
                <a:latin typeface="Arial"/>
              </a:rPr>
              <a:t>Reddening,  Distance  and  Luminosities</a:t>
            </a:r>
            <a:br>
              <a:rPr sz="3300"/>
            </a:br>
            <a:r>
              <a:rPr b="1" lang="en-US" sz="1400" spc="-1" strike="noStrike">
                <a:solidFill>
                  <a:srgbClr val="ffff00"/>
                </a:solidFill>
                <a:latin typeface="Arial"/>
              </a:rPr>
              <a:t> </a:t>
            </a:r>
            <a:br>
              <a:rPr sz="3300"/>
            </a:br>
            <a:r>
              <a:rPr b="1" lang="en-US" sz="1600" spc="-1" strike="noStrike">
                <a:solidFill>
                  <a:srgbClr val="ffff00"/>
                </a:solidFill>
                <a:latin typeface="Arial"/>
              </a:rPr>
              <a:t>of a new sample of Galactic Cepheids for probing the Milky Way </a:t>
            </a:r>
            <a:br>
              <a:rPr sz="1600"/>
            </a:br>
            <a:br>
              <a:rPr sz="1600"/>
            </a:br>
            <a:r>
              <a:rPr b="1" lang="en-US" sz="1600" spc="-1" strike="noStrike">
                <a:solidFill>
                  <a:srgbClr val="ffff00"/>
                </a:solidFill>
                <a:latin typeface="Arial"/>
              </a:rPr>
              <a:t>and calibrating the extra-galactic distance scale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title"/>
          </p:nvPr>
        </p:nvSpPr>
        <p:spPr>
          <a:xfrm>
            <a:off x="612000" y="2556000"/>
            <a:ext cx="8994960" cy="107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f5ce"/>
                </a:solidFill>
                <a:latin typeface="Arial"/>
              </a:rPr>
              <a:t>Shubham Mamgain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6" name="PlaceHolder 4"/>
          <p:cNvSpPr/>
          <p:nvPr/>
        </p:nvSpPr>
        <p:spPr>
          <a:xfrm>
            <a:off x="2279160" y="4572360"/>
            <a:ext cx="5456160" cy="10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ffffd7"/>
                </a:solidFill>
                <a:latin typeface="Arial"/>
                <a:ea typeface="DejaVu Sans"/>
              </a:rPr>
              <a:t>Master Thesis Defense </a:t>
            </a:r>
            <a:br>
              <a:rPr sz="1400"/>
            </a:br>
            <a:br>
              <a:rPr sz="1400"/>
            </a:br>
            <a:r>
              <a:rPr b="0" lang="en-US" sz="1400" spc="-1" strike="noStrike">
                <a:solidFill>
                  <a:srgbClr val="ffffd7"/>
                </a:solidFill>
                <a:latin typeface="Arial"/>
                <a:ea typeface="DejaVu Sans"/>
              </a:rPr>
              <a:t>Supervisor I : Dr. Jesper Storm </a:t>
            </a:r>
            <a:br>
              <a:rPr sz="1400"/>
            </a:br>
            <a:r>
              <a:rPr b="0" lang="en-US" sz="1400" spc="-1" strike="noStrike">
                <a:solidFill>
                  <a:srgbClr val="ffffd7"/>
                </a:solidFill>
                <a:latin typeface="Arial"/>
                <a:ea typeface="DejaVu Sans"/>
              </a:rPr>
              <a:t>Supervisor I : Prof. Dr. Maria Rosa Cioni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" descr=""/>
          <p:cNvPicPr/>
          <p:nvPr/>
        </p:nvPicPr>
        <p:blipFill>
          <a:blip r:embed="rId1"/>
          <a:stretch/>
        </p:blipFill>
        <p:spPr>
          <a:xfrm>
            <a:off x="5174640" y="2473200"/>
            <a:ext cx="4359960" cy="2305080"/>
          </a:xfrm>
          <a:prstGeom prst="rect">
            <a:avLst/>
          </a:prstGeom>
          <a:ln w="18000">
            <a:noFill/>
          </a:ln>
        </p:spPr>
      </p:pic>
      <p:sp>
        <p:nvSpPr>
          <p:cNvPr id="687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96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Pulsation of Cepheid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688" name=""/>
          <p:cNvSpPr/>
          <p:nvPr/>
        </p:nvSpPr>
        <p:spPr>
          <a:xfrm>
            <a:off x="421200" y="842400"/>
            <a:ext cx="3917160" cy="3807360"/>
          </a:xfrm>
          <a:prstGeom prst="ellipse">
            <a:avLst/>
          </a:prstGeom>
          <a:solidFill>
            <a:srgbClr val="ffffd7"/>
          </a:soli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"/>
          <p:cNvSpPr/>
          <p:nvPr/>
        </p:nvSpPr>
        <p:spPr>
          <a:xfrm>
            <a:off x="2358000" y="914400"/>
            <a:ext cx="360" cy="3886200"/>
          </a:xfrm>
          <a:prstGeom prst="line">
            <a:avLst/>
          </a:prstGeom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"/>
          <p:cNvSpPr/>
          <p:nvPr/>
        </p:nvSpPr>
        <p:spPr>
          <a:xfrm>
            <a:off x="349200" y="2743200"/>
            <a:ext cx="9023400" cy="360"/>
          </a:xfrm>
          <a:prstGeom prst="line">
            <a:avLst/>
          </a:prstGeom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"/>
          <p:cNvSpPr/>
          <p:nvPr/>
        </p:nvSpPr>
        <p:spPr>
          <a:xfrm>
            <a:off x="2021400" y="2406600"/>
            <a:ext cx="680760" cy="680760"/>
          </a:xfrm>
          <a:prstGeom prst="ellipse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"/>
          <p:cNvSpPr/>
          <p:nvPr/>
        </p:nvSpPr>
        <p:spPr>
          <a:xfrm>
            <a:off x="901800" y="1323000"/>
            <a:ext cx="2931120" cy="2869560"/>
          </a:xfrm>
          <a:prstGeom prst="ellipse">
            <a:avLst/>
          </a:prstGeom>
          <a:gradFill rotWithShape="0">
            <a:gsLst>
              <a:gs pos="0">
                <a:srgbClr val="ffff00">
                  <a:alpha val="0"/>
                </a:srgbClr>
              </a:gs>
              <a:gs pos="100000">
                <a:srgbClr val="ff4000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2962CB4-E586-4295-A99D-CBF5D2BA4804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96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Pulsation of Cepheid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694" name=""/>
          <p:cNvSpPr/>
          <p:nvPr/>
        </p:nvSpPr>
        <p:spPr>
          <a:xfrm>
            <a:off x="457200" y="901800"/>
            <a:ext cx="3809160" cy="3675960"/>
          </a:xfrm>
          <a:prstGeom prst="ellipse">
            <a:avLst/>
          </a:prstGeom>
          <a:solidFill>
            <a:srgbClr val="ffffd7"/>
          </a:soli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"/>
          <p:cNvSpPr/>
          <p:nvPr/>
        </p:nvSpPr>
        <p:spPr>
          <a:xfrm>
            <a:off x="2358000" y="914400"/>
            <a:ext cx="360" cy="3886200"/>
          </a:xfrm>
          <a:prstGeom prst="line">
            <a:avLst/>
          </a:prstGeom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96" name="" descr=""/>
          <p:cNvPicPr/>
          <p:nvPr/>
        </p:nvPicPr>
        <p:blipFill>
          <a:blip r:embed="rId1"/>
          <a:stretch/>
        </p:blipFill>
        <p:spPr>
          <a:xfrm>
            <a:off x="5174640" y="2113200"/>
            <a:ext cx="4359960" cy="2305080"/>
          </a:xfrm>
          <a:prstGeom prst="rect">
            <a:avLst/>
          </a:prstGeom>
          <a:ln w="18000">
            <a:noFill/>
          </a:ln>
        </p:spPr>
      </p:pic>
      <p:sp>
        <p:nvSpPr>
          <p:cNvPr id="697" name=""/>
          <p:cNvSpPr/>
          <p:nvPr/>
        </p:nvSpPr>
        <p:spPr>
          <a:xfrm>
            <a:off x="349200" y="2743200"/>
            <a:ext cx="9023400" cy="360"/>
          </a:xfrm>
          <a:prstGeom prst="line">
            <a:avLst/>
          </a:prstGeom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"/>
          <p:cNvSpPr/>
          <p:nvPr/>
        </p:nvSpPr>
        <p:spPr>
          <a:xfrm>
            <a:off x="2021400" y="2406600"/>
            <a:ext cx="680760" cy="680760"/>
          </a:xfrm>
          <a:prstGeom prst="ellipse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"/>
          <p:cNvSpPr/>
          <p:nvPr/>
        </p:nvSpPr>
        <p:spPr>
          <a:xfrm>
            <a:off x="986400" y="1443600"/>
            <a:ext cx="2702520" cy="2640960"/>
          </a:xfrm>
          <a:prstGeom prst="ellipse">
            <a:avLst/>
          </a:prstGeom>
          <a:gradFill rotWithShape="0">
            <a:gsLst>
              <a:gs pos="0">
                <a:srgbClr val="ffff00">
                  <a:alpha val="0"/>
                </a:srgbClr>
              </a:gs>
              <a:gs pos="100000">
                <a:srgbClr val="ff4000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7C825AE-1EE1-4561-BD8D-7A3DA8614F64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" descr=""/>
          <p:cNvPicPr/>
          <p:nvPr/>
        </p:nvPicPr>
        <p:blipFill>
          <a:blip r:embed="rId1"/>
          <a:stretch/>
        </p:blipFill>
        <p:spPr>
          <a:xfrm>
            <a:off x="5174640" y="1717200"/>
            <a:ext cx="4359960" cy="2305080"/>
          </a:xfrm>
          <a:prstGeom prst="rect">
            <a:avLst/>
          </a:prstGeom>
          <a:ln w="18000">
            <a:noFill/>
          </a:ln>
        </p:spPr>
      </p:pic>
      <p:sp>
        <p:nvSpPr>
          <p:cNvPr id="70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96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Pulsation of Cepheid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702" name=""/>
          <p:cNvSpPr/>
          <p:nvPr/>
        </p:nvSpPr>
        <p:spPr>
          <a:xfrm>
            <a:off x="628200" y="1130400"/>
            <a:ext cx="3458160" cy="3231360"/>
          </a:xfrm>
          <a:prstGeom prst="ellipse">
            <a:avLst/>
          </a:prstGeom>
          <a:solidFill>
            <a:srgbClr val="ffffd7"/>
          </a:soli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"/>
          <p:cNvSpPr/>
          <p:nvPr/>
        </p:nvSpPr>
        <p:spPr>
          <a:xfrm>
            <a:off x="2358000" y="914400"/>
            <a:ext cx="360" cy="3886200"/>
          </a:xfrm>
          <a:prstGeom prst="line">
            <a:avLst/>
          </a:prstGeom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"/>
          <p:cNvSpPr/>
          <p:nvPr/>
        </p:nvSpPr>
        <p:spPr>
          <a:xfrm>
            <a:off x="349200" y="2743200"/>
            <a:ext cx="9023400" cy="360"/>
          </a:xfrm>
          <a:prstGeom prst="line">
            <a:avLst/>
          </a:prstGeom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"/>
          <p:cNvSpPr/>
          <p:nvPr/>
        </p:nvSpPr>
        <p:spPr>
          <a:xfrm>
            <a:off x="2021400" y="2406600"/>
            <a:ext cx="680760" cy="680760"/>
          </a:xfrm>
          <a:prstGeom prst="ellipse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"/>
          <p:cNvSpPr/>
          <p:nvPr/>
        </p:nvSpPr>
        <p:spPr>
          <a:xfrm>
            <a:off x="1110240" y="1479600"/>
            <a:ext cx="2506680" cy="2532960"/>
          </a:xfrm>
          <a:prstGeom prst="ellipse">
            <a:avLst/>
          </a:prstGeom>
          <a:gradFill rotWithShape="0">
            <a:gsLst>
              <a:gs pos="0">
                <a:srgbClr val="ffff00">
                  <a:alpha val="0"/>
                </a:srgbClr>
              </a:gs>
              <a:gs pos="100000">
                <a:srgbClr val="ff4000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3E94BCA-779F-4537-9DD1-580067A317C4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" descr=""/>
          <p:cNvPicPr/>
          <p:nvPr/>
        </p:nvPicPr>
        <p:blipFill>
          <a:blip r:embed="rId1"/>
          <a:stretch/>
        </p:blipFill>
        <p:spPr>
          <a:xfrm>
            <a:off x="5174640" y="1537200"/>
            <a:ext cx="4359960" cy="2305080"/>
          </a:xfrm>
          <a:prstGeom prst="rect">
            <a:avLst/>
          </a:prstGeom>
          <a:ln w="18000">
            <a:noFill/>
          </a:ln>
        </p:spPr>
      </p:pic>
      <p:sp>
        <p:nvSpPr>
          <p:cNvPr id="708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96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9" name=""/>
          <p:cNvSpPr/>
          <p:nvPr/>
        </p:nvSpPr>
        <p:spPr>
          <a:xfrm>
            <a:off x="880200" y="1359000"/>
            <a:ext cx="2977560" cy="2786760"/>
          </a:xfrm>
          <a:prstGeom prst="ellipse">
            <a:avLst/>
          </a:prstGeom>
          <a:solidFill>
            <a:srgbClr val="ffffd7"/>
          </a:soli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"/>
          <p:cNvSpPr/>
          <p:nvPr/>
        </p:nvSpPr>
        <p:spPr>
          <a:xfrm>
            <a:off x="2358000" y="914400"/>
            <a:ext cx="360" cy="3886200"/>
          </a:xfrm>
          <a:prstGeom prst="line">
            <a:avLst/>
          </a:prstGeom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"/>
          <p:cNvSpPr/>
          <p:nvPr/>
        </p:nvSpPr>
        <p:spPr>
          <a:xfrm>
            <a:off x="349200" y="2743200"/>
            <a:ext cx="9023400" cy="360"/>
          </a:xfrm>
          <a:prstGeom prst="line">
            <a:avLst/>
          </a:prstGeom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"/>
          <p:cNvSpPr/>
          <p:nvPr/>
        </p:nvSpPr>
        <p:spPr>
          <a:xfrm>
            <a:off x="1877400" y="2286000"/>
            <a:ext cx="945360" cy="909360"/>
          </a:xfrm>
          <a:prstGeom prst="ellipse">
            <a:avLst/>
          </a:prstGeom>
          <a:solidFill>
            <a:srgbClr val="ffbf00"/>
          </a:solidFill>
          <a:ln w="18000">
            <a:solidFill>
              <a:srgbClr val="ffb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"/>
          <p:cNvSpPr/>
          <p:nvPr/>
        </p:nvSpPr>
        <p:spPr>
          <a:xfrm>
            <a:off x="2021400" y="2406600"/>
            <a:ext cx="680760" cy="680760"/>
          </a:xfrm>
          <a:prstGeom prst="ellipse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"/>
          <p:cNvSpPr/>
          <p:nvPr/>
        </p:nvSpPr>
        <p:spPr>
          <a:xfrm>
            <a:off x="1254240" y="1587600"/>
            <a:ext cx="2290680" cy="2352960"/>
          </a:xfrm>
          <a:prstGeom prst="ellipse">
            <a:avLst/>
          </a:prstGeom>
          <a:gradFill rotWithShape="0">
            <a:gsLst>
              <a:gs pos="0">
                <a:srgbClr val="ffff00">
                  <a:alpha val="0"/>
                </a:srgbClr>
              </a:gs>
              <a:gs pos="100000">
                <a:srgbClr val="ff4000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PlaceHolder 2"/>
          <p:cNvSpPr>
            <a:spLocks noGrp="1"/>
          </p:cNvSpPr>
          <p:nvPr>
            <p:ph type="title"/>
          </p:nvPr>
        </p:nvSpPr>
        <p:spPr>
          <a:xfrm>
            <a:off x="360000" y="188280"/>
            <a:ext cx="935496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Pulsation of Cepheid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76AD464-ECB6-4312-A4F0-06D80FBA64C4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"/>
          <p:cNvSpPr/>
          <p:nvPr/>
        </p:nvSpPr>
        <p:spPr>
          <a:xfrm>
            <a:off x="1132200" y="1587600"/>
            <a:ext cx="2460960" cy="2342160"/>
          </a:xfrm>
          <a:prstGeom prst="ellipse">
            <a:avLst/>
          </a:prstGeom>
          <a:solidFill>
            <a:srgbClr val="ffffd7"/>
          </a:soli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"/>
          <p:cNvSpPr/>
          <p:nvPr/>
        </p:nvSpPr>
        <p:spPr>
          <a:xfrm>
            <a:off x="2358000" y="914400"/>
            <a:ext cx="360" cy="3886200"/>
          </a:xfrm>
          <a:prstGeom prst="line">
            <a:avLst/>
          </a:prstGeom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18" name="" descr=""/>
          <p:cNvPicPr/>
          <p:nvPr/>
        </p:nvPicPr>
        <p:blipFill>
          <a:blip r:embed="rId1"/>
          <a:stretch/>
        </p:blipFill>
        <p:spPr>
          <a:xfrm>
            <a:off x="5174640" y="1213200"/>
            <a:ext cx="4359960" cy="2305080"/>
          </a:xfrm>
          <a:prstGeom prst="rect">
            <a:avLst/>
          </a:prstGeom>
          <a:ln w="18000">
            <a:noFill/>
          </a:ln>
        </p:spPr>
      </p:pic>
      <p:sp>
        <p:nvSpPr>
          <p:cNvPr id="719" name=""/>
          <p:cNvSpPr/>
          <p:nvPr/>
        </p:nvSpPr>
        <p:spPr>
          <a:xfrm>
            <a:off x="349200" y="2743200"/>
            <a:ext cx="9023400" cy="360"/>
          </a:xfrm>
          <a:prstGeom prst="line">
            <a:avLst/>
          </a:prstGeom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"/>
          <p:cNvSpPr/>
          <p:nvPr/>
        </p:nvSpPr>
        <p:spPr>
          <a:xfrm>
            <a:off x="1877400" y="2286000"/>
            <a:ext cx="945360" cy="909360"/>
          </a:xfrm>
          <a:prstGeom prst="ellipse">
            <a:avLst/>
          </a:prstGeom>
          <a:solidFill>
            <a:srgbClr val="ffbf00"/>
          </a:solidFill>
          <a:ln w="18000">
            <a:solidFill>
              <a:srgbClr val="ffb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"/>
          <p:cNvSpPr/>
          <p:nvPr/>
        </p:nvSpPr>
        <p:spPr>
          <a:xfrm>
            <a:off x="2021400" y="2406600"/>
            <a:ext cx="680760" cy="680760"/>
          </a:xfrm>
          <a:prstGeom prst="ellipse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"/>
          <p:cNvSpPr/>
          <p:nvPr/>
        </p:nvSpPr>
        <p:spPr>
          <a:xfrm>
            <a:off x="1397880" y="1744200"/>
            <a:ext cx="1954440" cy="1980360"/>
          </a:xfrm>
          <a:prstGeom prst="ellipse">
            <a:avLst/>
          </a:prstGeom>
          <a:gradFill rotWithShape="0">
            <a:gsLst>
              <a:gs pos="0">
                <a:srgbClr val="ffff00">
                  <a:alpha val="0"/>
                </a:srgbClr>
              </a:gs>
              <a:gs pos="100000">
                <a:srgbClr val="ff4000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PlaceHolder 1"/>
          <p:cNvSpPr>
            <a:spLocks noGrp="1"/>
          </p:cNvSpPr>
          <p:nvPr>
            <p:ph type="title"/>
          </p:nvPr>
        </p:nvSpPr>
        <p:spPr>
          <a:xfrm>
            <a:off x="360000" y="188280"/>
            <a:ext cx="935496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Pulsation of Cepheid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9BB7A93-BCB7-4DAE-BE0B-57B0021EEF53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" descr=""/>
          <p:cNvPicPr/>
          <p:nvPr/>
        </p:nvPicPr>
        <p:blipFill>
          <a:blip r:embed="rId1"/>
          <a:stretch/>
        </p:blipFill>
        <p:spPr>
          <a:xfrm>
            <a:off x="4561920" y="493200"/>
            <a:ext cx="4972680" cy="2629080"/>
          </a:xfrm>
          <a:prstGeom prst="rect">
            <a:avLst/>
          </a:prstGeom>
          <a:ln w="18000">
            <a:noFill/>
          </a:ln>
        </p:spPr>
      </p:pic>
      <p:sp>
        <p:nvSpPr>
          <p:cNvPr id="725" name=""/>
          <p:cNvSpPr/>
          <p:nvPr/>
        </p:nvSpPr>
        <p:spPr>
          <a:xfrm>
            <a:off x="1420200" y="1780200"/>
            <a:ext cx="1859760" cy="1933560"/>
          </a:xfrm>
          <a:prstGeom prst="ellipse">
            <a:avLst/>
          </a:prstGeom>
          <a:solidFill>
            <a:srgbClr val="ffffd7"/>
          </a:soli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"/>
          <p:cNvSpPr/>
          <p:nvPr/>
        </p:nvSpPr>
        <p:spPr>
          <a:xfrm>
            <a:off x="2358000" y="914400"/>
            <a:ext cx="360" cy="3886200"/>
          </a:xfrm>
          <a:prstGeom prst="line">
            <a:avLst/>
          </a:prstGeom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"/>
          <p:cNvSpPr/>
          <p:nvPr/>
        </p:nvSpPr>
        <p:spPr>
          <a:xfrm>
            <a:off x="349200" y="2743200"/>
            <a:ext cx="9023400" cy="360"/>
          </a:xfrm>
          <a:prstGeom prst="line">
            <a:avLst/>
          </a:prstGeom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"/>
          <p:cNvSpPr/>
          <p:nvPr/>
        </p:nvSpPr>
        <p:spPr>
          <a:xfrm>
            <a:off x="1877400" y="2286000"/>
            <a:ext cx="945360" cy="909360"/>
          </a:xfrm>
          <a:prstGeom prst="ellipse">
            <a:avLst/>
          </a:prstGeom>
          <a:solidFill>
            <a:srgbClr val="ffbf00"/>
          </a:solidFill>
          <a:ln w="18000">
            <a:solidFill>
              <a:srgbClr val="ffb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"/>
          <p:cNvSpPr/>
          <p:nvPr/>
        </p:nvSpPr>
        <p:spPr>
          <a:xfrm>
            <a:off x="2021400" y="2406600"/>
            <a:ext cx="680760" cy="680760"/>
          </a:xfrm>
          <a:prstGeom prst="ellipse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"/>
          <p:cNvSpPr/>
          <p:nvPr/>
        </p:nvSpPr>
        <p:spPr>
          <a:xfrm>
            <a:off x="1505880" y="1864800"/>
            <a:ext cx="1738080" cy="1715760"/>
          </a:xfrm>
          <a:prstGeom prst="ellipse">
            <a:avLst/>
          </a:prstGeom>
          <a:gradFill rotWithShape="0">
            <a:gsLst>
              <a:gs pos="0">
                <a:srgbClr val="ffff00">
                  <a:alpha val="0"/>
                </a:srgbClr>
              </a:gs>
              <a:gs pos="100000">
                <a:srgbClr val="ff4000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PlaceHolder 1"/>
          <p:cNvSpPr>
            <a:spLocks noGrp="1"/>
          </p:cNvSpPr>
          <p:nvPr>
            <p:ph type="title"/>
          </p:nvPr>
        </p:nvSpPr>
        <p:spPr>
          <a:xfrm>
            <a:off x="360000" y="188280"/>
            <a:ext cx="935496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Pulsation of Cepheid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D3E4744-99A8-4ADE-AD7C-3E3FF51A1FC7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" descr=""/>
          <p:cNvPicPr/>
          <p:nvPr/>
        </p:nvPicPr>
        <p:blipFill>
          <a:blip r:embed="rId1"/>
          <a:stretch/>
        </p:blipFill>
        <p:spPr>
          <a:xfrm>
            <a:off x="5174640" y="1717200"/>
            <a:ext cx="4359960" cy="2305080"/>
          </a:xfrm>
          <a:prstGeom prst="rect">
            <a:avLst/>
          </a:prstGeom>
          <a:ln w="18000">
            <a:noFill/>
          </a:ln>
        </p:spPr>
      </p:pic>
      <p:sp>
        <p:nvSpPr>
          <p:cNvPr id="733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96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Pulsation of Cepheid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734" name="" descr=""/>
          <p:cNvPicPr/>
          <p:nvPr/>
        </p:nvPicPr>
        <p:blipFill>
          <a:blip r:embed="rId2"/>
          <a:stretch/>
        </p:blipFill>
        <p:spPr>
          <a:xfrm>
            <a:off x="450360" y="908640"/>
            <a:ext cx="4028040" cy="3875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EA94051-2A5C-4EC4-99FE-6FA50D7CDDE3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" descr=""/>
          <p:cNvPicPr/>
          <p:nvPr/>
        </p:nvPicPr>
        <p:blipFill>
          <a:blip r:embed="rId1"/>
          <a:stretch/>
        </p:blipFill>
        <p:spPr>
          <a:xfrm>
            <a:off x="5174640" y="1717200"/>
            <a:ext cx="4359960" cy="2305080"/>
          </a:xfrm>
          <a:prstGeom prst="rect">
            <a:avLst/>
          </a:prstGeom>
          <a:ln w="18000">
            <a:noFill/>
          </a:ln>
        </p:spPr>
      </p:pic>
      <p:sp>
        <p:nvSpPr>
          <p:cNvPr id="73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96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Pulsation of Cepheid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737" name=""/>
          <p:cNvSpPr/>
          <p:nvPr/>
        </p:nvSpPr>
        <p:spPr>
          <a:xfrm>
            <a:off x="628200" y="1130400"/>
            <a:ext cx="3458160" cy="3231360"/>
          </a:xfrm>
          <a:prstGeom prst="ellipse">
            <a:avLst/>
          </a:prstGeom>
          <a:solidFill>
            <a:srgbClr val="ffffd7"/>
          </a:soli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"/>
          <p:cNvSpPr/>
          <p:nvPr/>
        </p:nvSpPr>
        <p:spPr>
          <a:xfrm>
            <a:off x="2358000" y="914400"/>
            <a:ext cx="360" cy="3886200"/>
          </a:xfrm>
          <a:prstGeom prst="line">
            <a:avLst/>
          </a:prstGeom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"/>
          <p:cNvSpPr/>
          <p:nvPr/>
        </p:nvSpPr>
        <p:spPr>
          <a:xfrm>
            <a:off x="2021400" y="2406600"/>
            <a:ext cx="680760" cy="680760"/>
          </a:xfrm>
          <a:prstGeom prst="ellipse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"/>
          <p:cNvSpPr/>
          <p:nvPr/>
        </p:nvSpPr>
        <p:spPr>
          <a:xfrm>
            <a:off x="1110240" y="1479600"/>
            <a:ext cx="2506680" cy="2532960"/>
          </a:xfrm>
          <a:prstGeom prst="ellipse">
            <a:avLst/>
          </a:prstGeom>
          <a:gradFill rotWithShape="0">
            <a:gsLst>
              <a:gs pos="0">
                <a:srgbClr val="ffff00">
                  <a:alpha val="0"/>
                </a:srgbClr>
              </a:gs>
              <a:gs pos="100000">
                <a:srgbClr val="ff4000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83587CA-E79C-4D93-981F-75EA293AC125}" type="slidenum">
              <a:t>17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96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Cepheid Sample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742" name=""/>
          <p:cNvSpPr/>
          <p:nvPr/>
        </p:nvSpPr>
        <p:spPr>
          <a:xfrm>
            <a:off x="2874600" y="3598200"/>
            <a:ext cx="2739600" cy="113940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MW - 150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3" name=""/>
          <p:cNvSpPr/>
          <p:nvPr/>
        </p:nvSpPr>
        <p:spPr>
          <a:xfrm>
            <a:off x="5429160" y="3764880"/>
            <a:ext cx="1799640" cy="861480"/>
          </a:xfrm>
          <a:prstGeom prst="ellipse">
            <a:avLst/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OT - 21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44" name="" descr=""/>
          <p:cNvPicPr/>
          <p:nvPr/>
        </p:nvPicPr>
        <p:blipFill>
          <a:blip r:embed="rId1"/>
          <a:stretch/>
        </p:blipFill>
        <p:spPr>
          <a:xfrm>
            <a:off x="12240" y="741240"/>
            <a:ext cx="5005440" cy="3272040"/>
          </a:xfrm>
          <a:prstGeom prst="rect">
            <a:avLst/>
          </a:prstGeom>
          <a:ln w="0">
            <a:noFill/>
          </a:ln>
        </p:spPr>
      </p:pic>
      <p:pic>
        <p:nvPicPr>
          <p:cNvPr id="745" name="" descr=""/>
          <p:cNvPicPr/>
          <p:nvPr/>
        </p:nvPicPr>
        <p:blipFill>
          <a:blip r:embed="rId2"/>
          <a:stretch/>
        </p:blipFill>
        <p:spPr>
          <a:xfrm>
            <a:off x="5016240" y="741240"/>
            <a:ext cx="5005440" cy="32720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F80B01C-1CDB-4AB2-AE07-E807FD3C27C7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96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Distance Determination of Galactic Cepheid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747" name="PlaceHolder 2"/>
          <p:cNvSpPr>
            <a:spLocks noGrp="1"/>
          </p:cNvSpPr>
          <p:nvPr>
            <p:ph/>
          </p:nvPr>
        </p:nvSpPr>
        <p:spPr>
          <a:xfrm>
            <a:off x="5472000" y="1080000"/>
            <a:ext cx="3065400" cy="359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9bdd"/>
                </a:solidFill>
                <a:latin typeface="Arial"/>
              </a:rPr>
              <a:t>Parallax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48" name="PlaceHolder 3"/>
          <p:cNvSpPr>
            <a:spLocks noGrp="1"/>
          </p:cNvSpPr>
          <p:nvPr>
            <p:ph/>
          </p:nvPr>
        </p:nvSpPr>
        <p:spPr>
          <a:xfrm>
            <a:off x="247320" y="1067040"/>
            <a:ext cx="3331080" cy="359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77caee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9bdd"/>
                </a:solidFill>
                <a:latin typeface="Arial"/>
              </a:rPr>
              <a:t>IRSB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49" name="" descr=""/>
          <p:cNvPicPr/>
          <p:nvPr/>
        </p:nvPicPr>
        <p:blipFill>
          <a:blip r:embed="rId1"/>
          <a:stretch/>
        </p:blipFill>
        <p:spPr>
          <a:xfrm>
            <a:off x="6109200" y="1600200"/>
            <a:ext cx="3799800" cy="332676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4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14A943B-EC49-467C-BBCC-2FE2559E762F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"/>
          <p:cNvSpPr/>
          <p:nvPr/>
        </p:nvSpPr>
        <p:spPr>
          <a:xfrm>
            <a:off x="9090720" y="185076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"/>
          <p:cNvSpPr/>
          <p:nvPr/>
        </p:nvSpPr>
        <p:spPr>
          <a:xfrm>
            <a:off x="8370720" y="1850760"/>
            <a:ext cx="360" cy="2492640"/>
          </a:xfrm>
          <a:prstGeom prst="line">
            <a:avLst/>
          </a:prstGeom>
          <a:ln cap="rnd"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"/>
          <p:cNvSpPr/>
          <p:nvPr/>
        </p:nvSpPr>
        <p:spPr>
          <a:xfrm>
            <a:off x="5922720" y="185076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70" name="" descr=""/>
          <p:cNvPicPr/>
          <p:nvPr/>
        </p:nvPicPr>
        <p:blipFill>
          <a:blip r:embed="rId1"/>
          <a:stretch/>
        </p:blipFill>
        <p:spPr>
          <a:xfrm rot="21590400">
            <a:off x="5509440" y="2335320"/>
            <a:ext cx="781560" cy="781560"/>
          </a:xfrm>
          <a:prstGeom prst="rect">
            <a:avLst/>
          </a:prstGeom>
          <a:ln w="0">
            <a:noFill/>
          </a:ln>
        </p:spPr>
      </p:pic>
      <p:sp>
        <p:nvSpPr>
          <p:cNvPr id="471" name="PlaceHolder 6"/>
          <p:cNvSpPr/>
          <p:nvPr/>
        </p:nvSpPr>
        <p:spPr>
          <a:xfrm>
            <a:off x="0" y="0"/>
            <a:ext cx="10058040" cy="653040"/>
          </a:xfrm>
          <a:prstGeom prst="rect">
            <a:avLst/>
          </a:prstGeom>
          <a:solidFill>
            <a:srgbClr val="729fc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2a6099"/>
                </a:solidFill>
                <a:latin typeface="Arial"/>
              </a:rPr>
              <a:t>Reddening - Distance - Luminosity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472" name=""/>
          <p:cNvSpPr/>
          <p:nvPr/>
        </p:nvSpPr>
        <p:spPr>
          <a:xfrm>
            <a:off x="4482720" y="1850760"/>
            <a:ext cx="360" cy="2495520"/>
          </a:xfrm>
          <a:prstGeom prst="line">
            <a:avLst/>
          </a:prstGeom>
          <a:ln cap="rnd" w="18000">
            <a:solidFill>
              <a:srgbClr val="009bdd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"/>
          <p:cNvSpPr/>
          <p:nvPr/>
        </p:nvSpPr>
        <p:spPr>
          <a:xfrm>
            <a:off x="5508360" y="4341600"/>
            <a:ext cx="6685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M</a:t>
            </a:r>
            <a:r>
              <a:rPr b="0" lang="en-US" sz="14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λ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4" name=""/>
          <p:cNvSpPr/>
          <p:nvPr/>
        </p:nvSpPr>
        <p:spPr>
          <a:xfrm rot="16237200">
            <a:off x="5619240" y="3790080"/>
            <a:ext cx="1007640" cy="38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Absolute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75" name=""/>
          <p:cNvSpPr/>
          <p:nvPr/>
        </p:nvSpPr>
        <p:spPr>
          <a:xfrm rot="16192200">
            <a:off x="587520" y="3792600"/>
            <a:ext cx="11520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Apparent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76" name=""/>
          <p:cNvSpPr/>
          <p:nvPr/>
        </p:nvSpPr>
        <p:spPr>
          <a:xfrm rot="16237200">
            <a:off x="3815640" y="3506400"/>
            <a:ext cx="1194120" cy="38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Absolute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77" name=""/>
          <p:cNvSpPr/>
          <p:nvPr/>
        </p:nvSpPr>
        <p:spPr>
          <a:xfrm rot="16237200">
            <a:off x="4043520" y="3926160"/>
            <a:ext cx="665640" cy="38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True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78" name=""/>
          <p:cNvSpPr/>
          <p:nvPr/>
        </p:nvSpPr>
        <p:spPr>
          <a:xfrm flipV="1">
            <a:off x="990720" y="2203560"/>
            <a:ext cx="7967880" cy="539640"/>
          </a:xfrm>
          <a:prstGeom prst="line">
            <a:avLst/>
          </a:prstGeom>
          <a:ln cap="rnd" w="0">
            <a:solidFill>
              <a:srgbClr val="f10d0c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"/>
          <p:cNvSpPr/>
          <p:nvPr/>
        </p:nvSpPr>
        <p:spPr>
          <a:xfrm>
            <a:off x="990720" y="2743200"/>
            <a:ext cx="7987680" cy="590040"/>
          </a:xfrm>
          <a:prstGeom prst="line">
            <a:avLst/>
          </a:prstGeom>
          <a:ln cap="rnd" w="0">
            <a:solidFill>
              <a:srgbClr val="f10d0c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"/>
          <p:cNvSpPr/>
          <p:nvPr/>
        </p:nvSpPr>
        <p:spPr>
          <a:xfrm flipV="1">
            <a:off x="5943960" y="2203560"/>
            <a:ext cx="3014640" cy="53964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</p:sp>
      <p:sp>
        <p:nvSpPr>
          <p:cNvPr id="481" name=""/>
          <p:cNvSpPr/>
          <p:nvPr/>
        </p:nvSpPr>
        <p:spPr>
          <a:xfrm>
            <a:off x="5943960" y="2743200"/>
            <a:ext cx="3034440" cy="59004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</p:sp>
      <p:sp>
        <p:nvSpPr>
          <p:cNvPr id="482" name=""/>
          <p:cNvSpPr/>
          <p:nvPr/>
        </p:nvSpPr>
        <p:spPr>
          <a:xfrm>
            <a:off x="990720" y="188676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83" name="" descr=""/>
          <p:cNvPicPr/>
          <p:nvPr/>
        </p:nvPicPr>
        <p:blipFill>
          <a:blip r:embed="rId2"/>
          <a:stretch/>
        </p:blipFill>
        <p:spPr>
          <a:xfrm rot="21590400">
            <a:off x="757080" y="2514600"/>
            <a:ext cx="387000" cy="387000"/>
          </a:xfrm>
          <a:prstGeom prst="rect">
            <a:avLst/>
          </a:prstGeom>
          <a:ln w="0">
            <a:noFill/>
          </a:ln>
        </p:spPr>
      </p:pic>
      <p:sp>
        <p:nvSpPr>
          <p:cNvPr id="484" name=""/>
          <p:cNvSpPr/>
          <p:nvPr/>
        </p:nvSpPr>
        <p:spPr>
          <a:xfrm>
            <a:off x="548280" y="4341600"/>
            <a:ext cx="73260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m</a:t>
            </a:r>
            <a:r>
              <a:rPr b="0" lang="en-US" sz="14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λ 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485" name=""/>
          <p:cNvGrpSpPr/>
          <p:nvPr/>
        </p:nvGrpSpPr>
        <p:grpSpPr>
          <a:xfrm>
            <a:off x="7491960" y="1864800"/>
            <a:ext cx="1753200" cy="1645200"/>
            <a:chOff x="7491960" y="1864800"/>
            <a:chExt cx="1753200" cy="1645200"/>
          </a:xfrm>
        </p:grpSpPr>
        <p:sp>
          <p:nvSpPr>
            <p:cNvPr id="486" name=""/>
            <p:cNvSpPr/>
            <p:nvPr/>
          </p:nvSpPr>
          <p:spPr>
            <a:xfrm>
              <a:off x="874944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"/>
            <p:cNvSpPr/>
            <p:nvPr/>
          </p:nvSpPr>
          <p:spPr>
            <a:xfrm>
              <a:off x="871812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" name=""/>
            <p:cNvSpPr/>
            <p:nvPr/>
          </p:nvSpPr>
          <p:spPr>
            <a:xfrm>
              <a:off x="865584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" name=""/>
            <p:cNvSpPr/>
            <p:nvPr/>
          </p:nvSpPr>
          <p:spPr>
            <a:xfrm flipV="1">
              <a:off x="871812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"/>
            <p:cNvSpPr/>
            <p:nvPr/>
          </p:nvSpPr>
          <p:spPr>
            <a:xfrm flipV="1">
              <a:off x="863496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"/>
            <p:cNvSpPr/>
            <p:nvPr/>
          </p:nvSpPr>
          <p:spPr>
            <a:xfrm flipV="1">
              <a:off x="842184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" name=""/>
            <p:cNvSpPr/>
            <p:nvPr/>
          </p:nvSpPr>
          <p:spPr>
            <a:xfrm flipH="1" flipV="1">
              <a:off x="815472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"/>
            <p:cNvSpPr/>
            <p:nvPr/>
          </p:nvSpPr>
          <p:spPr>
            <a:xfrm flipV="1">
              <a:off x="855108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" name=""/>
            <p:cNvSpPr/>
            <p:nvPr/>
          </p:nvSpPr>
          <p:spPr>
            <a:xfrm>
              <a:off x="853092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5" name=""/>
            <p:cNvSpPr/>
            <p:nvPr/>
          </p:nvSpPr>
          <p:spPr>
            <a:xfrm flipH="1">
              <a:off x="825372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6" name=""/>
            <p:cNvSpPr/>
            <p:nvPr/>
          </p:nvSpPr>
          <p:spPr>
            <a:xfrm flipH="1">
              <a:off x="787284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" name=""/>
            <p:cNvSpPr/>
            <p:nvPr/>
          </p:nvSpPr>
          <p:spPr>
            <a:xfrm flipH="1">
              <a:off x="765900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"/>
            <p:cNvSpPr/>
            <p:nvPr/>
          </p:nvSpPr>
          <p:spPr>
            <a:xfrm flipH="1">
              <a:off x="754416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"/>
            <p:cNvSpPr/>
            <p:nvPr/>
          </p:nvSpPr>
          <p:spPr>
            <a:xfrm flipH="1" flipV="1">
              <a:off x="757548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0" name=""/>
            <p:cNvSpPr/>
            <p:nvPr/>
          </p:nvSpPr>
          <p:spPr>
            <a:xfrm flipH="1" flipV="1">
              <a:off x="785736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"/>
            <p:cNvSpPr/>
            <p:nvPr/>
          </p:nvSpPr>
          <p:spPr>
            <a:xfrm flipH="1" flipV="1">
              <a:off x="749196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"/>
            <p:cNvSpPr/>
            <p:nvPr/>
          </p:nvSpPr>
          <p:spPr>
            <a:xfrm>
              <a:off x="7987320" y="2363760"/>
              <a:ext cx="772920" cy="74376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3" name=""/>
            <p:cNvSpPr/>
            <p:nvPr/>
          </p:nvSpPr>
          <p:spPr>
            <a:xfrm>
              <a:off x="7806240" y="2190600"/>
              <a:ext cx="1137960" cy="1137960"/>
            </a:xfrm>
            <a:prstGeom prst="ellipse">
              <a:avLst/>
            </a:prstGeom>
            <a:gradFill rotWithShape="0">
              <a:gsLst>
                <a:gs pos="0">
                  <a:srgbClr val="ffff00">
                    <a:alpha val="0"/>
                  </a:srgbClr>
                </a:gs>
                <a:gs pos="100000">
                  <a:srgbClr val="ff4000"/>
                </a:gs>
              </a:gsLst>
              <a:path path="circle">
                <a:fillToRect l="50000" t="50000" r="50000" b="50000"/>
              </a:path>
            </a:gra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04" name=""/>
          <p:cNvSpPr/>
          <p:nvPr/>
        </p:nvSpPr>
        <p:spPr>
          <a:xfrm>
            <a:off x="8522280" y="2190600"/>
            <a:ext cx="1137960" cy="1137960"/>
          </a:xfrm>
          <a:prstGeom prst="ellipse">
            <a:avLst/>
          </a:prstGeom>
          <a:gradFill rotWithShape="0">
            <a:gsLst>
              <a:gs pos="0">
                <a:srgbClr val="ff4000">
                  <a:alpha val="0"/>
                </a:srgbClr>
              </a:gs>
              <a:gs pos="100000">
                <a:srgbClr val="c9211e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"/>
          <p:cNvSpPr/>
          <p:nvPr/>
        </p:nvSpPr>
        <p:spPr>
          <a:xfrm>
            <a:off x="4093560" y="4377600"/>
            <a:ext cx="645120" cy="3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M</a:t>
            </a:r>
            <a:r>
              <a:rPr b="0" lang="en-US" sz="14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λ</a:t>
            </a:r>
            <a:r>
              <a:rPr b="0" lang="en-US" sz="14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0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6" name=""/>
          <p:cNvSpPr/>
          <p:nvPr/>
        </p:nvSpPr>
        <p:spPr>
          <a:xfrm>
            <a:off x="4939200" y="4377600"/>
            <a:ext cx="4651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r>
              <a:rPr b="0" lang="en-US" sz="14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λ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7" name=""/>
          <p:cNvSpPr/>
          <p:nvPr/>
        </p:nvSpPr>
        <p:spPr>
          <a:xfrm>
            <a:off x="4463640" y="3938400"/>
            <a:ext cx="1194120" cy="38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Extinction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08" name=""/>
          <p:cNvSpPr/>
          <p:nvPr/>
        </p:nvSpPr>
        <p:spPr>
          <a:xfrm>
            <a:off x="871560" y="813600"/>
            <a:ext cx="27817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d</a:t>
            </a:r>
            <a:r>
              <a:rPr b="0" lang="en-US" sz="1400" spc="-1" strike="noStrike" baseline="-8000">
                <a:solidFill>
                  <a:srgbClr val="000000"/>
                </a:solidFill>
                <a:latin typeface="Arial"/>
                <a:ea typeface="Noto Sans CJK SC"/>
              </a:rPr>
              <a:t>L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 : Distance (in parsec)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09" name=""/>
          <p:cNvSpPr/>
          <p:nvPr/>
        </p:nvSpPr>
        <p:spPr>
          <a:xfrm>
            <a:off x="871560" y="1101600"/>
            <a:ext cx="438192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µ</a:t>
            </a:r>
            <a:r>
              <a:rPr b="0" lang="en-US" sz="1400" spc="-1" strike="noStrike" baseline="-8000">
                <a:solidFill>
                  <a:srgbClr val="000000"/>
                </a:solidFill>
                <a:latin typeface="Arial"/>
                <a:ea typeface="Noto Sans CJK SC"/>
              </a:rPr>
              <a:t>L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 : Distance Modulus (in magnitude)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0" name=""/>
          <p:cNvSpPr/>
          <p:nvPr/>
        </p:nvSpPr>
        <p:spPr>
          <a:xfrm>
            <a:off x="9008280" y="1137600"/>
            <a:ext cx="62496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δ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µ</a:t>
            </a:r>
            <a:r>
              <a:rPr b="0" lang="en-US" sz="14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λ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1" name=""/>
          <p:cNvSpPr/>
          <p:nvPr/>
        </p:nvSpPr>
        <p:spPr>
          <a:xfrm>
            <a:off x="9008280" y="849600"/>
            <a:ext cx="7243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δd</a:t>
            </a:r>
            <a:r>
              <a:rPr b="0" lang="en-US" sz="14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λ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2" name=""/>
          <p:cNvSpPr/>
          <p:nvPr/>
        </p:nvSpPr>
        <p:spPr>
          <a:xfrm>
            <a:off x="4363560" y="1101600"/>
            <a:ext cx="112068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0 mag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3" name=""/>
          <p:cNvSpPr/>
          <p:nvPr/>
        </p:nvSpPr>
        <p:spPr>
          <a:xfrm>
            <a:off x="4363560" y="813600"/>
            <a:ext cx="134928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10 pc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4" name=""/>
          <p:cNvSpPr/>
          <p:nvPr/>
        </p:nvSpPr>
        <p:spPr>
          <a:xfrm>
            <a:off x="8215560" y="849600"/>
            <a:ext cx="6469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0 pc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5" name=""/>
          <p:cNvSpPr/>
          <p:nvPr/>
        </p:nvSpPr>
        <p:spPr>
          <a:xfrm rot="3000">
            <a:off x="2314800" y="3936600"/>
            <a:ext cx="11520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Distance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µ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6" name=""/>
          <p:cNvSpPr/>
          <p:nvPr/>
        </p:nvSpPr>
        <p:spPr>
          <a:xfrm flipV="1">
            <a:off x="1071360" y="4377600"/>
            <a:ext cx="3358080" cy="1800"/>
          </a:xfrm>
          <a:prstGeom prst="line">
            <a:avLst/>
          </a:prstGeom>
          <a:ln w="0">
            <a:solidFill>
              <a:srgbClr val="3465a4"/>
            </a:solidFill>
            <a:prstDash val="lgDash"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17" name=""/>
          <p:cNvSpPr/>
          <p:nvPr/>
        </p:nvSpPr>
        <p:spPr>
          <a:xfrm>
            <a:off x="4476240" y="3441600"/>
            <a:ext cx="238284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Reddening Ratio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18" name=""/>
          <p:cNvSpPr/>
          <p:nvPr/>
        </p:nvSpPr>
        <p:spPr>
          <a:xfrm rot="3000">
            <a:off x="4546440" y="1560960"/>
            <a:ext cx="1375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Color Excess</a:t>
            </a:r>
            <a:endParaRPr b="0" lang="en-US" sz="13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E(B-V)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519" name=""/>
          <p:cNvSpPr/>
          <p:nvPr/>
        </p:nvSpPr>
        <p:spPr>
          <a:xfrm>
            <a:off x="4546800" y="4377960"/>
            <a:ext cx="1322640" cy="360"/>
          </a:xfrm>
          <a:prstGeom prst="line">
            <a:avLst/>
          </a:prstGeom>
          <a:ln w="0">
            <a:solidFill>
              <a:srgbClr val="3465a4"/>
            </a:solidFill>
            <a:prstDash val="lgDash"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"/>
          <p:cNvSpPr/>
          <p:nvPr/>
        </p:nvSpPr>
        <p:spPr>
          <a:xfrm>
            <a:off x="4939200" y="3189600"/>
            <a:ext cx="4651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R</a:t>
            </a:r>
            <a:r>
              <a:rPr b="0" lang="en-US" sz="14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λ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21" name=""/>
          <p:cNvSpPr/>
          <p:nvPr/>
        </p:nvSpPr>
        <p:spPr>
          <a:xfrm flipV="1">
            <a:off x="991080" y="2190600"/>
            <a:ext cx="7379640" cy="552960"/>
          </a:xfrm>
          <a:prstGeom prst="line">
            <a:avLst/>
          </a:prstGeom>
          <a:ln cap="rnd" w="0">
            <a:solidFill>
              <a:srgbClr val="2a6099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"/>
          <p:cNvSpPr/>
          <p:nvPr/>
        </p:nvSpPr>
        <p:spPr>
          <a:xfrm>
            <a:off x="990720" y="2743560"/>
            <a:ext cx="7337160" cy="585360"/>
          </a:xfrm>
          <a:prstGeom prst="line">
            <a:avLst/>
          </a:prstGeom>
          <a:ln cap="rnd" w="0">
            <a:solidFill>
              <a:srgbClr val="2a6099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"/>
          <p:cNvSpPr/>
          <p:nvPr/>
        </p:nvSpPr>
        <p:spPr>
          <a:xfrm>
            <a:off x="6629760" y="4343400"/>
            <a:ext cx="114264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"/>
          <p:cNvSpPr/>
          <p:nvPr/>
        </p:nvSpPr>
        <p:spPr>
          <a:xfrm rot="16237200">
            <a:off x="7521120" y="3507120"/>
            <a:ext cx="1499400" cy="38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True Position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525" name=""/>
          <p:cNvSpPr/>
          <p:nvPr/>
        </p:nvSpPr>
        <p:spPr>
          <a:xfrm>
            <a:off x="8470800" y="1749960"/>
            <a:ext cx="566640" cy="360"/>
          </a:xfrm>
          <a:prstGeom prst="line">
            <a:avLst/>
          </a:prstGeom>
          <a:ln w="0">
            <a:solidFill>
              <a:srgbClr val="3465a4"/>
            </a:solidFill>
            <a:prstDash val="lgDash"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"/>
          <p:cNvSpPr txBox="1"/>
          <p:nvPr/>
        </p:nvSpPr>
        <p:spPr>
          <a:xfrm>
            <a:off x="8251560" y="1155600"/>
            <a:ext cx="282960" cy="288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µ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527" name="" descr=""/>
          <p:cNvPicPr/>
          <p:nvPr/>
        </p:nvPicPr>
        <p:blipFill>
          <a:blip r:embed="rId3"/>
          <a:stretch/>
        </p:blipFill>
        <p:spPr>
          <a:xfrm rot="21590400">
            <a:off x="4069800" y="2335320"/>
            <a:ext cx="781560" cy="781560"/>
          </a:xfrm>
          <a:prstGeom prst="rect">
            <a:avLst/>
          </a:prstGeom>
          <a:ln w="0">
            <a:noFill/>
          </a:ln>
        </p:spPr>
      </p:pic>
      <p:sp>
        <p:nvSpPr>
          <p:cNvPr id="528" name=""/>
          <p:cNvSpPr/>
          <p:nvPr/>
        </p:nvSpPr>
        <p:spPr>
          <a:xfrm flipV="1">
            <a:off x="4503960" y="2203560"/>
            <a:ext cx="3867120" cy="54000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"/>
          <p:cNvSpPr/>
          <p:nvPr/>
        </p:nvSpPr>
        <p:spPr>
          <a:xfrm>
            <a:off x="4468320" y="2743560"/>
            <a:ext cx="3902760" cy="58500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</p:sp>
      <p:pic>
        <p:nvPicPr>
          <p:cNvPr id="530" name="" descr=""/>
          <p:cNvPicPr/>
          <p:nvPr/>
        </p:nvPicPr>
        <p:blipFill>
          <a:blip r:embed="rId4">
            <a:alphaModFix amt="51000"/>
          </a:blip>
          <a:stretch/>
        </p:blipFill>
        <p:spPr>
          <a:xfrm>
            <a:off x="3180240" y="1482120"/>
            <a:ext cx="4419000" cy="27057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418CB6-039A-4240-A822-A78F8EED8CD6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"/>
          <p:cNvSpPr/>
          <p:nvPr/>
        </p:nvSpPr>
        <p:spPr>
          <a:xfrm flipV="1">
            <a:off x="990360" y="2203560"/>
            <a:ext cx="7239240" cy="539640"/>
          </a:xfrm>
          <a:prstGeom prst="line">
            <a:avLst/>
          </a:prstGeom>
          <a:ln cap="rnd" w="0">
            <a:solidFill>
              <a:srgbClr val="5983b0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751" name=""/>
          <p:cNvSpPr/>
          <p:nvPr/>
        </p:nvSpPr>
        <p:spPr>
          <a:xfrm>
            <a:off x="990360" y="2743200"/>
            <a:ext cx="7303680" cy="590040"/>
          </a:xfrm>
          <a:prstGeom prst="line">
            <a:avLst/>
          </a:prstGeom>
          <a:ln cap="rnd" w="0">
            <a:solidFill>
              <a:srgbClr val="5983b0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grpSp>
        <p:nvGrpSpPr>
          <p:cNvPr id="752" name=""/>
          <p:cNvGrpSpPr/>
          <p:nvPr/>
        </p:nvGrpSpPr>
        <p:grpSpPr>
          <a:xfrm>
            <a:off x="7491600" y="1864800"/>
            <a:ext cx="1753200" cy="1645200"/>
            <a:chOff x="7491600" y="1864800"/>
            <a:chExt cx="1753200" cy="1645200"/>
          </a:xfrm>
        </p:grpSpPr>
        <p:sp>
          <p:nvSpPr>
            <p:cNvPr id="753" name=""/>
            <p:cNvSpPr/>
            <p:nvPr/>
          </p:nvSpPr>
          <p:spPr>
            <a:xfrm>
              <a:off x="874908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4" name=""/>
            <p:cNvSpPr/>
            <p:nvPr/>
          </p:nvSpPr>
          <p:spPr>
            <a:xfrm>
              <a:off x="871776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5" name=""/>
            <p:cNvSpPr/>
            <p:nvPr/>
          </p:nvSpPr>
          <p:spPr>
            <a:xfrm>
              <a:off x="865548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6" name=""/>
            <p:cNvSpPr/>
            <p:nvPr/>
          </p:nvSpPr>
          <p:spPr>
            <a:xfrm flipV="1">
              <a:off x="871776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7" name=""/>
            <p:cNvSpPr/>
            <p:nvPr/>
          </p:nvSpPr>
          <p:spPr>
            <a:xfrm flipV="1">
              <a:off x="863460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8" name=""/>
            <p:cNvSpPr/>
            <p:nvPr/>
          </p:nvSpPr>
          <p:spPr>
            <a:xfrm flipV="1">
              <a:off x="842148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9" name=""/>
            <p:cNvSpPr/>
            <p:nvPr/>
          </p:nvSpPr>
          <p:spPr>
            <a:xfrm flipH="1" flipV="1">
              <a:off x="815436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0" name=""/>
            <p:cNvSpPr/>
            <p:nvPr/>
          </p:nvSpPr>
          <p:spPr>
            <a:xfrm flipV="1">
              <a:off x="855072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1" name=""/>
            <p:cNvSpPr/>
            <p:nvPr/>
          </p:nvSpPr>
          <p:spPr>
            <a:xfrm>
              <a:off x="853056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2" name=""/>
            <p:cNvSpPr/>
            <p:nvPr/>
          </p:nvSpPr>
          <p:spPr>
            <a:xfrm flipH="1">
              <a:off x="825336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" name=""/>
            <p:cNvSpPr/>
            <p:nvPr/>
          </p:nvSpPr>
          <p:spPr>
            <a:xfrm flipH="1">
              <a:off x="787248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4" name=""/>
            <p:cNvSpPr/>
            <p:nvPr/>
          </p:nvSpPr>
          <p:spPr>
            <a:xfrm flipH="1">
              <a:off x="765864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5" name=""/>
            <p:cNvSpPr/>
            <p:nvPr/>
          </p:nvSpPr>
          <p:spPr>
            <a:xfrm flipH="1">
              <a:off x="754380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6" name=""/>
            <p:cNvSpPr/>
            <p:nvPr/>
          </p:nvSpPr>
          <p:spPr>
            <a:xfrm flipH="1" flipV="1">
              <a:off x="757512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7" name=""/>
            <p:cNvSpPr/>
            <p:nvPr/>
          </p:nvSpPr>
          <p:spPr>
            <a:xfrm flipH="1" flipV="1">
              <a:off x="785700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8" name=""/>
            <p:cNvSpPr/>
            <p:nvPr/>
          </p:nvSpPr>
          <p:spPr>
            <a:xfrm flipH="1" flipV="1">
              <a:off x="749160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9" name=""/>
            <p:cNvSpPr/>
            <p:nvPr/>
          </p:nvSpPr>
          <p:spPr>
            <a:xfrm>
              <a:off x="7986960" y="2363760"/>
              <a:ext cx="772920" cy="74376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0" name=""/>
            <p:cNvSpPr/>
            <p:nvPr/>
          </p:nvSpPr>
          <p:spPr>
            <a:xfrm>
              <a:off x="7805880" y="2190600"/>
              <a:ext cx="1137960" cy="1137960"/>
            </a:xfrm>
            <a:prstGeom prst="ellipse">
              <a:avLst/>
            </a:prstGeom>
            <a:gradFill rotWithShape="0">
              <a:gsLst>
                <a:gs pos="0">
                  <a:srgbClr val="ffff00">
                    <a:alpha val="0"/>
                  </a:srgbClr>
                </a:gs>
                <a:gs pos="100000">
                  <a:srgbClr val="ff4000"/>
                </a:gs>
              </a:gsLst>
              <a:path path="circle">
                <a:fillToRect l="50000" t="50000" r="50000" b="50000"/>
              </a:path>
            </a:gra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71" name=""/>
          <p:cNvSpPr/>
          <p:nvPr/>
        </p:nvSpPr>
        <p:spPr>
          <a:xfrm>
            <a:off x="990360" y="1843920"/>
            <a:ext cx="360" cy="899280"/>
          </a:xfrm>
          <a:prstGeom prst="line">
            <a:avLst/>
          </a:prstGeom>
          <a:ln w="1800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2" name=""/>
          <p:cNvSpPr/>
          <p:nvPr/>
        </p:nvSpPr>
        <p:spPr>
          <a:xfrm>
            <a:off x="8370360" y="1843920"/>
            <a:ext cx="360" cy="899280"/>
          </a:xfrm>
          <a:prstGeom prst="line">
            <a:avLst/>
          </a:prstGeom>
          <a:ln w="1800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3" name=""/>
          <p:cNvSpPr/>
          <p:nvPr/>
        </p:nvSpPr>
        <p:spPr>
          <a:xfrm flipV="1">
            <a:off x="990720" y="2629800"/>
            <a:ext cx="6781680" cy="113760"/>
          </a:xfrm>
          <a:prstGeom prst="line">
            <a:avLst/>
          </a:prstGeom>
          <a:ln cap="rnd" w="0">
            <a:solidFill>
              <a:srgbClr val="5983b0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"/>
          <p:cNvSpPr/>
          <p:nvPr/>
        </p:nvSpPr>
        <p:spPr>
          <a:xfrm>
            <a:off x="990720" y="2743560"/>
            <a:ext cx="6881760" cy="267840"/>
          </a:xfrm>
          <a:prstGeom prst="line">
            <a:avLst/>
          </a:prstGeom>
          <a:ln cap="rnd" w="0">
            <a:solidFill>
              <a:srgbClr val="5983b0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775" name=""/>
          <p:cNvSpPr/>
          <p:nvPr/>
        </p:nvSpPr>
        <p:spPr>
          <a:xfrm flipV="1">
            <a:off x="983880" y="1800720"/>
            <a:ext cx="7398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776" name="" descr=""/>
          <p:cNvPicPr/>
          <p:nvPr/>
        </p:nvPicPr>
        <p:blipFill>
          <a:blip r:embed="rId1"/>
          <a:stretch/>
        </p:blipFill>
        <p:spPr>
          <a:xfrm rot="21590400">
            <a:off x="757080" y="2514600"/>
            <a:ext cx="387000" cy="387000"/>
          </a:xfrm>
          <a:prstGeom prst="rect">
            <a:avLst/>
          </a:prstGeom>
          <a:ln w="0">
            <a:noFill/>
          </a:ln>
        </p:spPr>
      </p:pic>
      <p:sp>
        <p:nvSpPr>
          <p:cNvPr id="777" name="PlaceHolder 9"/>
          <p:cNvSpPr/>
          <p:nvPr/>
        </p:nvSpPr>
        <p:spPr>
          <a:xfrm>
            <a:off x="360000" y="197280"/>
            <a:ext cx="9354960" cy="47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8000"/>
                </a:solidFill>
                <a:latin typeface="Arial"/>
                <a:ea typeface="DejaVu Sans"/>
              </a:rPr>
              <a:t>Luminosity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778" name=""/>
          <p:cNvSpPr/>
          <p:nvPr/>
        </p:nvSpPr>
        <p:spPr>
          <a:xfrm>
            <a:off x="7867800" y="3934800"/>
            <a:ext cx="111456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 = σ AT</a:t>
            </a:r>
            <a:r>
              <a:rPr b="0" lang="en-US" sz="18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6828B53-7106-476B-8C2D-F059D2771EB2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" descr=""/>
          <p:cNvPicPr/>
          <p:nvPr/>
        </p:nvPicPr>
        <p:blipFill>
          <a:blip r:embed="rId1"/>
          <a:stretch/>
        </p:blipFill>
        <p:spPr>
          <a:xfrm>
            <a:off x="36000" y="2836440"/>
            <a:ext cx="4762440" cy="2692800"/>
          </a:xfrm>
          <a:prstGeom prst="rect">
            <a:avLst/>
          </a:prstGeom>
          <a:ln w="0">
            <a:noFill/>
          </a:ln>
        </p:spPr>
      </p:pic>
      <p:pic>
        <p:nvPicPr>
          <p:cNvPr id="780" name="" descr=""/>
          <p:cNvPicPr/>
          <p:nvPr/>
        </p:nvPicPr>
        <p:blipFill>
          <a:blip r:embed="rId2"/>
          <a:stretch/>
        </p:blipFill>
        <p:spPr>
          <a:xfrm>
            <a:off x="5023800" y="3642120"/>
            <a:ext cx="2968200" cy="883080"/>
          </a:xfrm>
          <a:prstGeom prst="rect">
            <a:avLst/>
          </a:prstGeom>
          <a:ln w="0">
            <a:noFill/>
          </a:ln>
        </p:spPr>
      </p:pic>
      <p:sp>
        <p:nvSpPr>
          <p:cNvPr id="78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96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c9211e"/>
                </a:solidFill>
                <a:latin typeface="Arial"/>
              </a:rPr>
              <a:t>Distance - Luminosity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782" name=""/>
          <p:cNvSpPr/>
          <p:nvPr/>
        </p:nvSpPr>
        <p:spPr>
          <a:xfrm>
            <a:off x="871200" y="1101600"/>
            <a:ext cx="438192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Distance modulus (magnitude)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3" name=""/>
          <p:cNvSpPr/>
          <p:nvPr/>
        </p:nvSpPr>
        <p:spPr>
          <a:xfrm flipV="1">
            <a:off x="990360" y="2203560"/>
            <a:ext cx="7239240" cy="539640"/>
          </a:xfrm>
          <a:prstGeom prst="line">
            <a:avLst/>
          </a:prstGeom>
          <a:ln cap="rnd" w="0">
            <a:solidFill>
              <a:srgbClr val="5983b0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"/>
          <p:cNvSpPr/>
          <p:nvPr/>
        </p:nvSpPr>
        <p:spPr>
          <a:xfrm>
            <a:off x="990360" y="2743200"/>
            <a:ext cx="7303680" cy="590040"/>
          </a:xfrm>
          <a:prstGeom prst="line">
            <a:avLst/>
          </a:prstGeom>
          <a:ln cap="rnd" w="0">
            <a:solidFill>
              <a:srgbClr val="5983b0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"/>
          <p:cNvSpPr/>
          <p:nvPr/>
        </p:nvSpPr>
        <p:spPr>
          <a:xfrm>
            <a:off x="871200" y="813600"/>
            <a:ext cx="27817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Distance (parsec)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6" name=""/>
          <p:cNvSpPr/>
          <p:nvPr/>
        </p:nvSpPr>
        <p:spPr>
          <a:xfrm>
            <a:off x="5047200" y="813600"/>
            <a:ext cx="134928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7" name=""/>
          <p:cNvSpPr/>
          <p:nvPr/>
        </p:nvSpPr>
        <p:spPr>
          <a:xfrm>
            <a:off x="8251200" y="813600"/>
            <a:ext cx="6469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 pc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788" name=""/>
          <p:cNvGrpSpPr/>
          <p:nvPr/>
        </p:nvGrpSpPr>
        <p:grpSpPr>
          <a:xfrm>
            <a:off x="7491600" y="1864800"/>
            <a:ext cx="1753200" cy="1645200"/>
            <a:chOff x="7491600" y="1864800"/>
            <a:chExt cx="1753200" cy="1645200"/>
          </a:xfrm>
        </p:grpSpPr>
        <p:sp>
          <p:nvSpPr>
            <p:cNvPr id="789" name=""/>
            <p:cNvSpPr/>
            <p:nvPr/>
          </p:nvSpPr>
          <p:spPr>
            <a:xfrm>
              <a:off x="874908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0" name=""/>
            <p:cNvSpPr/>
            <p:nvPr/>
          </p:nvSpPr>
          <p:spPr>
            <a:xfrm>
              <a:off x="871776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1" name=""/>
            <p:cNvSpPr/>
            <p:nvPr/>
          </p:nvSpPr>
          <p:spPr>
            <a:xfrm>
              <a:off x="865548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2" name=""/>
            <p:cNvSpPr/>
            <p:nvPr/>
          </p:nvSpPr>
          <p:spPr>
            <a:xfrm flipV="1">
              <a:off x="871776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3" name=""/>
            <p:cNvSpPr/>
            <p:nvPr/>
          </p:nvSpPr>
          <p:spPr>
            <a:xfrm flipV="1">
              <a:off x="863460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4" name=""/>
            <p:cNvSpPr/>
            <p:nvPr/>
          </p:nvSpPr>
          <p:spPr>
            <a:xfrm flipV="1">
              <a:off x="842148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5" name=""/>
            <p:cNvSpPr/>
            <p:nvPr/>
          </p:nvSpPr>
          <p:spPr>
            <a:xfrm flipH="1" flipV="1">
              <a:off x="815436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6" name=""/>
            <p:cNvSpPr/>
            <p:nvPr/>
          </p:nvSpPr>
          <p:spPr>
            <a:xfrm flipV="1">
              <a:off x="855072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7" name=""/>
            <p:cNvSpPr/>
            <p:nvPr/>
          </p:nvSpPr>
          <p:spPr>
            <a:xfrm>
              <a:off x="853056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8" name=""/>
            <p:cNvSpPr/>
            <p:nvPr/>
          </p:nvSpPr>
          <p:spPr>
            <a:xfrm flipH="1">
              <a:off x="825336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9" name=""/>
            <p:cNvSpPr/>
            <p:nvPr/>
          </p:nvSpPr>
          <p:spPr>
            <a:xfrm flipH="1">
              <a:off x="787248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0" name=""/>
            <p:cNvSpPr/>
            <p:nvPr/>
          </p:nvSpPr>
          <p:spPr>
            <a:xfrm flipH="1">
              <a:off x="765864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1" name=""/>
            <p:cNvSpPr/>
            <p:nvPr/>
          </p:nvSpPr>
          <p:spPr>
            <a:xfrm flipH="1">
              <a:off x="754380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2" name=""/>
            <p:cNvSpPr/>
            <p:nvPr/>
          </p:nvSpPr>
          <p:spPr>
            <a:xfrm flipH="1" flipV="1">
              <a:off x="757512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3" name=""/>
            <p:cNvSpPr/>
            <p:nvPr/>
          </p:nvSpPr>
          <p:spPr>
            <a:xfrm flipH="1" flipV="1">
              <a:off x="785700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4" name=""/>
            <p:cNvSpPr/>
            <p:nvPr/>
          </p:nvSpPr>
          <p:spPr>
            <a:xfrm flipH="1" flipV="1">
              <a:off x="749160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5" name=""/>
            <p:cNvSpPr/>
            <p:nvPr/>
          </p:nvSpPr>
          <p:spPr>
            <a:xfrm>
              <a:off x="7986960" y="2363760"/>
              <a:ext cx="772920" cy="74376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6" name=""/>
            <p:cNvSpPr/>
            <p:nvPr/>
          </p:nvSpPr>
          <p:spPr>
            <a:xfrm>
              <a:off x="7805880" y="2190600"/>
              <a:ext cx="1137960" cy="1137960"/>
            </a:xfrm>
            <a:prstGeom prst="ellipse">
              <a:avLst/>
            </a:prstGeom>
            <a:gradFill rotWithShape="0">
              <a:gsLst>
                <a:gs pos="0">
                  <a:srgbClr val="ffff00">
                    <a:alpha val="0"/>
                  </a:srgbClr>
                </a:gs>
                <a:gs pos="100000">
                  <a:srgbClr val="ff4000"/>
                </a:gs>
              </a:gsLst>
              <a:path path="circle">
                <a:fillToRect l="50000" t="50000" r="50000" b="50000"/>
              </a:path>
            </a:gra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07" name=""/>
          <p:cNvSpPr/>
          <p:nvPr/>
        </p:nvSpPr>
        <p:spPr>
          <a:xfrm>
            <a:off x="990360" y="1843920"/>
            <a:ext cx="360" cy="899280"/>
          </a:xfrm>
          <a:prstGeom prst="line">
            <a:avLst/>
          </a:prstGeom>
          <a:ln w="1800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"/>
          <p:cNvSpPr/>
          <p:nvPr/>
        </p:nvSpPr>
        <p:spPr>
          <a:xfrm>
            <a:off x="5202360" y="1843920"/>
            <a:ext cx="360" cy="899280"/>
          </a:xfrm>
          <a:prstGeom prst="line">
            <a:avLst/>
          </a:prstGeom>
          <a:ln w="1800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"/>
          <p:cNvSpPr/>
          <p:nvPr/>
        </p:nvSpPr>
        <p:spPr>
          <a:xfrm flipV="1">
            <a:off x="990720" y="2629800"/>
            <a:ext cx="6781680" cy="113760"/>
          </a:xfrm>
          <a:prstGeom prst="line">
            <a:avLst/>
          </a:prstGeom>
          <a:ln cap="rnd" w="0">
            <a:solidFill>
              <a:srgbClr val="5983b0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"/>
          <p:cNvSpPr/>
          <p:nvPr/>
        </p:nvSpPr>
        <p:spPr>
          <a:xfrm>
            <a:off x="990720" y="2743560"/>
            <a:ext cx="6881760" cy="267840"/>
          </a:xfrm>
          <a:prstGeom prst="line">
            <a:avLst/>
          </a:prstGeom>
          <a:ln cap="rnd" w="0">
            <a:solidFill>
              <a:srgbClr val="5983b0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"/>
          <p:cNvSpPr/>
          <p:nvPr/>
        </p:nvSpPr>
        <p:spPr>
          <a:xfrm>
            <a:off x="8370360" y="1843920"/>
            <a:ext cx="360" cy="899280"/>
          </a:xfrm>
          <a:prstGeom prst="line">
            <a:avLst/>
          </a:prstGeom>
          <a:ln w="18000">
            <a:solidFill>
              <a:srgbClr val="729fc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"/>
          <p:cNvSpPr/>
          <p:nvPr/>
        </p:nvSpPr>
        <p:spPr>
          <a:xfrm>
            <a:off x="5047200" y="1101600"/>
            <a:ext cx="112068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 mag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13" name="" descr=""/>
          <p:cNvPicPr/>
          <p:nvPr/>
        </p:nvPicPr>
        <p:blipFill>
          <a:blip r:embed="rId3"/>
          <a:stretch/>
        </p:blipFill>
        <p:spPr>
          <a:xfrm rot="21590400">
            <a:off x="757080" y="2514600"/>
            <a:ext cx="387000" cy="3870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CB2BDC53-D24C-4C9A-B031-736A6DEC1BE0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" descr=""/>
          <p:cNvPicPr/>
          <p:nvPr/>
        </p:nvPicPr>
        <p:blipFill>
          <a:blip r:embed="rId1"/>
          <a:stretch/>
        </p:blipFill>
        <p:spPr>
          <a:xfrm rot="21591000">
            <a:off x="4537440" y="2051640"/>
            <a:ext cx="1244880" cy="1244880"/>
          </a:xfrm>
          <a:prstGeom prst="rect">
            <a:avLst/>
          </a:prstGeom>
          <a:ln w="0">
            <a:noFill/>
          </a:ln>
        </p:spPr>
      </p:pic>
      <p:sp>
        <p:nvSpPr>
          <p:cNvPr id="81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96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Distance - Luminosity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816" name=""/>
          <p:cNvSpPr/>
          <p:nvPr/>
        </p:nvSpPr>
        <p:spPr>
          <a:xfrm>
            <a:off x="5202360" y="1850760"/>
            <a:ext cx="360" cy="2492640"/>
          </a:xfrm>
          <a:prstGeom prst="line">
            <a:avLst/>
          </a:prstGeom>
          <a:ln cap="rnd"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17" name=""/>
          <p:cNvSpPr/>
          <p:nvPr/>
        </p:nvSpPr>
        <p:spPr>
          <a:xfrm>
            <a:off x="871200" y="1101600"/>
            <a:ext cx="438192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µ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8" name=""/>
          <p:cNvSpPr/>
          <p:nvPr/>
        </p:nvSpPr>
        <p:spPr>
          <a:xfrm>
            <a:off x="5047200" y="1101600"/>
            <a:ext cx="112068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 mag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9" name=""/>
          <p:cNvSpPr/>
          <p:nvPr/>
        </p:nvSpPr>
        <p:spPr>
          <a:xfrm flipV="1">
            <a:off x="990360" y="2203560"/>
            <a:ext cx="7239240" cy="539640"/>
          </a:xfrm>
          <a:prstGeom prst="line">
            <a:avLst/>
          </a:prstGeom>
          <a:ln cap="rnd" w="0">
            <a:solidFill>
              <a:srgbClr val="5983b0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"/>
          <p:cNvSpPr/>
          <p:nvPr/>
        </p:nvSpPr>
        <p:spPr>
          <a:xfrm>
            <a:off x="990360" y="2743200"/>
            <a:ext cx="7303680" cy="590040"/>
          </a:xfrm>
          <a:prstGeom prst="line">
            <a:avLst/>
          </a:prstGeom>
          <a:ln cap="rnd" w="0">
            <a:solidFill>
              <a:srgbClr val="5983b0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"/>
          <p:cNvSpPr/>
          <p:nvPr/>
        </p:nvSpPr>
        <p:spPr>
          <a:xfrm flipV="1">
            <a:off x="5259600" y="2203560"/>
            <a:ext cx="3014640" cy="53964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"/>
          <p:cNvSpPr/>
          <p:nvPr/>
        </p:nvSpPr>
        <p:spPr>
          <a:xfrm>
            <a:off x="5259600" y="2743200"/>
            <a:ext cx="3034440" cy="59004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"/>
          <p:cNvSpPr/>
          <p:nvPr/>
        </p:nvSpPr>
        <p:spPr>
          <a:xfrm>
            <a:off x="990360" y="1850760"/>
            <a:ext cx="360" cy="2492640"/>
          </a:xfrm>
          <a:prstGeom prst="line">
            <a:avLst/>
          </a:prstGeom>
          <a:ln w="1800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24" name="" descr=""/>
          <p:cNvPicPr/>
          <p:nvPr/>
        </p:nvPicPr>
        <p:blipFill>
          <a:blip r:embed="rId2"/>
          <a:stretch/>
        </p:blipFill>
        <p:spPr>
          <a:xfrm rot="21590400">
            <a:off x="756720" y="2514600"/>
            <a:ext cx="387000" cy="387000"/>
          </a:xfrm>
          <a:prstGeom prst="rect">
            <a:avLst/>
          </a:prstGeom>
          <a:ln w="0">
            <a:noFill/>
          </a:ln>
        </p:spPr>
      </p:pic>
      <p:sp>
        <p:nvSpPr>
          <p:cNvPr id="825" name=""/>
          <p:cNvSpPr/>
          <p:nvPr/>
        </p:nvSpPr>
        <p:spPr>
          <a:xfrm>
            <a:off x="871200" y="813600"/>
            <a:ext cx="27817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826" name=""/>
          <p:cNvGrpSpPr/>
          <p:nvPr/>
        </p:nvGrpSpPr>
        <p:grpSpPr>
          <a:xfrm>
            <a:off x="7491600" y="1864800"/>
            <a:ext cx="1753200" cy="1645200"/>
            <a:chOff x="7491600" y="1864800"/>
            <a:chExt cx="1753200" cy="1645200"/>
          </a:xfrm>
        </p:grpSpPr>
        <p:sp>
          <p:nvSpPr>
            <p:cNvPr id="827" name=""/>
            <p:cNvSpPr/>
            <p:nvPr/>
          </p:nvSpPr>
          <p:spPr>
            <a:xfrm>
              <a:off x="874908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8" name=""/>
            <p:cNvSpPr/>
            <p:nvPr/>
          </p:nvSpPr>
          <p:spPr>
            <a:xfrm>
              <a:off x="871776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9" name=""/>
            <p:cNvSpPr/>
            <p:nvPr/>
          </p:nvSpPr>
          <p:spPr>
            <a:xfrm>
              <a:off x="865548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0" name=""/>
            <p:cNvSpPr/>
            <p:nvPr/>
          </p:nvSpPr>
          <p:spPr>
            <a:xfrm flipV="1">
              <a:off x="871776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1" name=""/>
            <p:cNvSpPr/>
            <p:nvPr/>
          </p:nvSpPr>
          <p:spPr>
            <a:xfrm flipV="1">
              <a:off x="863460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2" name=""/>
            <p:cNvSpPr/>
            <p:nvPr/>
          </p:nvSpPr>
          <p:spPr>
            <a:xfrm flipV="1">
              <a:off x="842148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3" name=""/>
            <p:cNvSpPr/>
            <p:nvPr/>
          </p:nvSpPr>
          <p:spPr>
            <a:xfrm flipH="1" flipV="1">
              <a:off x="815436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4" name=""/>
            <p:cNvSpPr/>
            <p:nvPr/>
          </p:nvSpPr>
          <p:spPr>
            <a:xfrm flipV="1">
              <a:off x="855072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5" name=""/>
            <p:cNvSpPr/>
            <p:nvPr/>
          </p:nvSpPr>
          <p:spPr>
            <a:xfrm>
              <a:off x="853056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6" name=""/>
            <p:cNvSpPr/>
            <p:nvPr/>
          </p:nvSpPr>
          <p:spPr>
            <a:xfrm flipH="1">
              <a:off x="825336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7" name=""/>
            <p:cNvSpPr/>
            <p:nvPr/>
          </p:nvSpPr>
          <p:spPr>
            <a:xfrm flipH="1">
              <a:off x="787248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8" name=""/>
            <p:cNvSpPr/>
            <p:nvPr/>
          </p:nvSpPr>
          <p:spPr>
            <a:xfrm flipH="1">
              <a:off x="765864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9" name=""/>
            <p:cNvSpPr/>
            <p:nvPr/>
          </p:nvSpPr>
          <p:spPr>
            <a:xfrm flipH="1">
              <a:off x="754380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0" name=""/>
            <p:cNvSpPr/>
            <p:nvPr/>
          </p:nvSpPr>
          <p:spPr>
            <a:xfrm flipH="1" flipV="1">
              <a:off x="757512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1" name=""/>
            <p:cNvSpPr/>
            <p:nvPr/>
          </p:nvSpPr>
          <p:spPr>
            <a:xfrm flipH="1" flipV="1">
              <a:off x="785700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2" name=""/>
            <p:cNvSpPr/>
            <p:nvPr/>
          </p:nvSpPr>
          <p:spPr>
            <a:xfrm flipH="1" flipV="1">
              <a:off x="749160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3" name=""/>
            <p:cNvSpPr/>
            <p:nvPr/>
          </p:nvSpPr>
          <p:spPr>
            <a:xfrm>
              <a:off x="7986960" y="2363760"/>
              <a:ext cx="772920" cy="74376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4" name=""/>
            <p:cNvSpPr/>
            <p:nvPr/>
          </p:nvSpPr>
          <p:spPr>
            <a:xfrm>
              <a:off x="7805880" y="2190600"/>
              <a:ext cx="1137960" cy="1137960"/>
            </a:xfrm>
            <a:prstGeom prst="ellipse">
              <a:avLst/>
            </a:prstGeom>
            <a:gradFill rotWithShape="0">
              <a:gsLst>
                <a:gs pos="0">
                  <a:srgbClr val="ffff00">
                    <a:alpha val="0"/>
                  </a:srgbClr>
                </a:gs>
                <a:gs pos="100000">
                  <a:srgbClr val="ff4000"/>
                </a:gs>
              </a:gsLst>
              <a:path path="circle">
                <a:fillToRect l="50000" t="50000" r="50000" b="50000"/>
              </a:path>
            </a:gra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45" name=""/>
          <p:cNvSpPr/>
          <p:nvPr/>
        </p:nvSpPr>
        <p:spPr>
          <a:xfrm>
            <a:off x="691920" y="4737600"/>
            <a:ext cx="73260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λ</a:t>
            </a:r>
            <a:r>
              <a:rPr b="0" lang="en-US" sz="18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0 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6" name=""/>
          <p:cNvSpPr/>
          <p:nvPr/>
        </p:nvSpPr>
        <p:spPr>
          <a:xfrm>
            <a:off x="8370360" y="1850760"/>
            <a:ext cx="360" cy="2492640"/>
          </a:xfrm>
          <a:prstGeom prst="line">
            <a:avLst/>
          </a:prstGeom>
          <a:ln cap="rnd"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"/>
          <p:cNvSpPr/>
          <p:nvPr/>
        </p:nvSpPr>
        <p:spPr>
          <a:xfrm>
            <a:off x="5065560" y="4737600"/>
            <a:ext cx="645120" cy="3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λ</a:t>
            </a:r>
            <a:r>
              <a:rPr b="0" lang="en-US" sz="18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0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8" name=""/>
          <p:cNvSpPr/>
          <p:nvPr/>
        </p:nvSpPr>
        <p:spPr>
          <a:xfrm>
            <a:off x="5047200" y="813600"/>
            <a:ext cx="134928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49" name=""/>
          <p:cNvSpPr/>
          <p:nvPr/>
        </p:nvSpPr>
        <p:spPr>
          <a:xfrm>
            <a:off x="8251200" y="813600"/>
            <a:ext cx="6469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8CACADB-BD26-41B8-94CC-E6864138412B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"/>
          <p:cNvSpPr/>
          <p:nvPr/>
        </p:nvSpPr>
        <p:spPr>
          <a:xfrm>
            <a:off x="9090360" y="185076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"/>
          <p:cNvSpPr/>
          <p:nvPr/>
        </p:nvSpPr>
        <p:spPr>
          <a:xfrm>
            <a:off x="8370360" y="1850760"/>
            <a:ext cx="360" cy="2492640"/>
          </a:xfrm>
          <a:prstGeom prst="line">
            <a:avLst/>
          </a:prstGeom>
          <a:ln cap="rnd"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52" name=""/>
          <p:cNvGrpSpPr/>
          <p:nvPr/>
        </p:nvGrpSpPr>
        <p:grpSpPr>
          <a:xfrm>
            <a:off x="7491600" y="1864800"/>
            <a:ext cx="1753200" cy="1645200"/>
            <a:chOff x="7491600" y="1864800"/>
            <a:chExt cx="1753200" cy="1645200"/>
          </a:xfrm>
        </p:grpSpPr>
        <p:sp>
          <p:nvSpPr>
            <p:cNvPr id="853" name=""/>
            <p:cNvSpPr/>
            <p:nvPr/>
          </p:nvSpPr>
          <p:spPr>
            <a:xfrm>
              <a:off x="874908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4" name=""/>
            <p:cNvSpPr/>
            <p:nvPr/>
          </p:nvSpPr>
          <p:spPr>
            <a:xfrm>
              <a:off x="871776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5" name=""/>
            <p:cNvSpPr/>
            <p:nvPr/>
          </p:nvSpPr>
          <p:spPr>
            <a:xfrm>
              <a:off x="865548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6" name=""/>
            <p:cNvSpPr/>
            <p:nvPr/>
          </p:nvSpPr>
          <p:spPr>
            <a:xfrm flipV="1">
              <a:off x="871776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7" name=""/>
            <p:cNvSpPr/>
            <p:nvPr/>
          </p:nvSpPr>
          <p:spPr>
            <a:xfrm flipV="1">
              <a:off x="863460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8" name=""/>
            <p:cNvSpPr/>
            <p:nvPr/>
          </p:nvSpPr>
          <p:spPr>
            <a:xfrm flipV="1">
              <a:off x="842148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9" name=""/>
            <p:cNvSpPr/>
            <p:nvPr/>
          </p:nvSpPr>
          <p:spPr>
            <a:xfrm flipH="1" flipV="1">
              <a:off x="815436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0" name=""/>
            <p:cNvSpPr/>
            <p:nvPr/>
          </p:nvSpPr>
          <p:spPr>
            <a:xfrm flipV="1">
              <a:off x="855072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1" name=""/>
            <p:cNvSpPr/>
            <p:nvPr/>
          </p:nvSpPr>
          <p:spPr>
            <a:xfrm>
              <a:off x="853056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2" name=""/>
            <p:cNvSpPr/>
            <p:nvPr/>
          </p:nvSpPr>
          <p:spPr>
            <a:xfrm flipH="1">
              <a:off x="825336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3" name=""/>
            <p:cNvSpPr/>
            <p:nvPr/>
          </p:nvSpPr>
          <p:spPr>
            <a:xfrm flipH="1">
              <a:off x="787248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4" name=""/>
            <p:cNvSpPr/>
            <p:nvPr/>
          </p:nvSpPr>
          <p:spPr>
            <a:xfrm flipH="1">
              <a:off x="765864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5" name=""/>
            <p:cNvSpPr/>
            <p:nvPr/>
          </p:nvSpPr>
          <p:spPr>
            <a:xfrm flipH="1">
              <a:off x="754380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6" name=""/>
            <p:cNvSpPr/>
            <p:nvPr/>
          </p:nvSpPr>
          <p:spPr>
            <a:xfrm flipH="1" flipV="1">
              <a:off x="757512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7" name=""/>
            <p:cNvSpPr/>
            <p:nvPr/>
          </p:nvSpPr>
          <p:spPr>
            <a:xfrm flipH="1" flipV="1">
              <a:off x="785700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8" name=""/>
            <p:cNvSpPr/>
            <p:nvPr/>
          </p:nvSpPr>
          <p:spPr>
            <a:xfrm flipH="1" flipV="1">
              <a:off x="749160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9" name=""/>
            <p:cNvSpPr/>
            <p:nvPr/>
          </p:nvSpPr>
          <p:spPr>
            <a:xfrm>
              <a:off x="7986960" y="2363760"/>
              <a:ext cx="772920" cy="74376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0" name=""/>
            <p:cNvSpPr/>
            <p:nvPr/>
          </p:nvSpPr>
          <p:spPr>
            <a:xfrm>
              <a:off x="7805880" y="2190600"/>
              <a:ext cx="1137960" cy="1137960"/>
            </a:xfrm>
            <a:prstGeom prst="ellipse">
              <a:avLst/>
            </a:prstGeom>
            <a:gradFill rotWithShape="0">
              <a:gsLst>
                <a:gs pos="0">
                  <a:srgbClr val="ffff00">
                    <a:alpha val="0"/>
                  </a:srgbClr>
                </a:gs>
                <a:gs pos="100000">
                  <a:srgbClr val="ff4000"/>
                </a:gs>
              </a:gsLst>
              <a:path path="circle">
                <a:fillToRect l="50000" t="50000" r="50000" b="50000"/>
              </a:path>
            </a:gra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71" name=""/>
          <p:cNvSpPr/>
          <p:nvPr/>
        </p:nvSpPr>
        <p:spPr>
          <a:xfrm>
            <a:off x="5922360" y="185076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72" name="" descr=""/>
          <p:cNvPicPr/>
          <p:nvPr/>
        </p:nvPicPr>
        <p:blipFill>
          <a:blip r:embed="rId1"/>
          <a:stretch/>
        </p:blipFill>
        <p:spPr>
          <a:xfrm rot="21591000">
            <a:off x="5221440" y="2051640"/>
            <a:ext cx="1244880" cy="1244880"/>
          </a:xfrm>
          <a:prstGeom prst="rect">
            <a:avLst/>
          </a:prstGeom>
          <a:ln w="0">
            <a:noFill/>
          </a:ln>
        </p:spPr>
      </p:pic>
      <p:sp>
        <p:nvSpPr>
          <p:cNvPr id="873" name=""/>
          <p:cNvSpPr/>
          <p:nvPr/>
        </p:nvSpPr>
        <p:spPr>
          <a:xfrm>
            <a:off x="5202360" y="1850760"/>
            <a:ext cx="360" cy="2495520"/>
          </a:xfrm>
          <a:prstGeom prst="line">
            <a:avLst/>
          </a:prstGeom>
          <a:ln cap="rnd" w="18000">
            <a:solidFill>
              <a:srgbClr val="009bdd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"/>
          <p:cNvSpPr/>
          <p:nvPr/>
        </p:nvSpPr>
        <p:spPr>
          <a:xfrm>
            <a:off x="5544000" y="4737600"/>
            <a:ext cx="6685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5" name=""/>
          <p:cNvSpPr/>
          <p:nvPr/>
        </p:nvSpPr>
        <p:spPr>
          <a:xfrm>
            <a:off x="871200" y="1101600"/>
            <a:ext cx="11815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µ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6" name=""/>
          <p:cNvSpPr/>
          <p:nvPr/>
        </p:nvSpPr>
        <p:spPr>
          <a:xfrm flipV="1">
            <a:off x="990360" y="2203560"/>
            <a:ext cx="7967880" cy="539640"/>
          </a:xfrm>
          <a:prstGeom prst="line">
            <a:avLst/>
          </a:prstGeom>
          <a:ln cap="rnd" w="0">
            <a:solidFill>
              <a:srgbClr val="f10d0c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"/>
          <p:cNvSpPr/>
          <p:nvPr/>
        </p:nvSpPr>
        <p:spPr>
          <a:xfrm>
            <a:off x="990360" y="2743200"/>
            <a:ext cx="7987680" cy="590040"/>
          </a:xfrm>
          <a:prstGeom prst="line">
            <a:avLst/>
          </a:prstGeom>
          <a:ln cap="rnd" w="0">
            <a:solidFill>
              <a:srgbClr val="f10d0c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"/>
          <p:cNvSpPr/>
          <p:nvPr/>
        </p:nvSpPr>
        <p:spPr>
          <a:xfrm flipV="1">
            <a:off x="5943600" y="2203560"/>
            <a:ext cx="3014640" cy="53964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"/>
          <p:cNvSpPr/>
          <p:nvPr/>
        </p:nvSpPr>
        <p:spPr>
          <a:xfrm>
            <a:off x="5943600" y="2743200"/>
            <a:ext cx="3034440" cy="59004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"/>
          <p:cNvSpPr/>
          <p:nvPr/>
        </p:nvSpPr>
        <p:spPr>
          <a:xfrm>
            <a:off x="990360" y="185076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881" name="" descr=""/>
          <p:cNvPicPr/>
          <p:nvPr/>
        </p:nvPicPr>
        <p:blipFill>
          <a:blip r:embed="rId2"/>
          <a:stretch/>
        </p:blipFill>
        <p:spPr>
          <a:xfrm rot="21590400">
            <a:off x="756720" y="2514600"/>
            <a:ext cx="387000" cy="387000"/>
          </a:xfrm>
          <a:prstGeom prst="rect">
            <a:avLst/>
          </a:prstGeom>
          <a:ln w="0">
            <a:noFill/>
          </a:ln>
        </p:spPr>
      </p:pic>
      <p:sp>
        <p:nvSpPr>
          <p:cNvPr id="882" name=""/>
          <p:cNvSpPr/>
          <p:nvPr/>
        </p:nvSpPr>
        <p:spPr>
          <a:xfrm>
            <a:off x="871200" y="813600"/>
            <a:ext cx="7243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3" name=""/>
          <p:cNvSpPr/>
          <p:nvPr/>
        </p:nvSpPr>
        <p:spPr>
          <a:xfrm>
            <a:off x="583920" y="4737600"/>
            <a:ext cx="73260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λ 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884" name=""/>
          <p:cNvGrpSpPr/>
          <p:nvPr/>
        </p:nvGrpSpPr>
        <p:grpSpPr>
          <a:xfrm>
            <a:off x="8247600" y="1864800"/>
            <a:ext cx="1753200" cy="1645200"/>
            <a:chOff x="8247600" y="1864800"/>
            <a:chExt cx="1753200" cy="1645200"/>
          </a:xfrm>
        </p:grpSpPr>
        <p:sp>
          <p:nvSpPr>
            <p:cNvPr id="885" name=""/>
            <p:cNvSpPr/>
            <p:nvPr/>
          </p:nvSpPr>
          <p:spPr>
            <a:xfrm>
              <a:off x="950508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6" name=""/>
            <p:cNvSpPr/>
            <p:nvPr/>
          </p:nvSpPr>
          <p:spPr>
            <a:xfrm>
              <a:off x="947376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7" name=""/>
            <p:cNvSpPr/>
            <p:nvPr/>
          </p:nvSpPr>
          <p:spPr>
            <a:xfrm>
              <a:off x="941148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8" name=""/>
            <p:cNvSpPr/>
            <p:nvPr/>
          </p:nvSpPr>
          <p:spPr>
            <a:xfrm flipV="1">
              <a:off x="947376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9" name=""/>
            <p:cNvSpPr/>
            <p:nvPr/>
          </p:nvSpPr>
          <p:spPr>
            <a:xfrm flipV="1">
              <a:off x="939060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0" name=""/>
            <p:cNvSpPr/>
            <p:nvPr/>
          </p:nvSpPr>
          <p:spPr>
            <a:xfrm flipV="1">
              <a:off x="917748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1" name=""/>
            <p:cNvSpPr/>
            <p:nvPr/>
          </p:nvSpPr>
          <p:spPr>
            <a:xfrm flipH="1" flipV="1">
              <a:off x="891036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" name=""/>
            <p:cNvSpPr/>
            <p:nvPr/>
          </p:nvSpPr>
          <p:spPr>
            <a:xfrm flipV="1">
              <a:off x="930672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3" name=""/>
            <p:cNvSpPr/>
            <p:nvPr/>
          </p:nvSpPr>
          <p:spPr>
            <a:xfrm>
              <a:off x="928656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4" name=""/>
            <p:cNvSpPr/>
            <p:nvPr/>
          </p:nvSpPr>
          <p:spPr>
            <a:xfrm flipH="1">
              <a:off x="900936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5" name=""/>
            <p:cNvSpPr/>
            <p:nvPr/>
          </p:nvSpPr>
          <p:spPr>
            <a:xfrm flipH="1">
              <a:off x="862848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6" name=""/>
            <p:cNvSpPr/>
            <p:nvPr/>
          </p:nvSpPr>
          <p:spPr>
            <a:xfrm flipH="1">
              <a:off x="841464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7" name=""/>
            <p:cNvSpPr/>
            <p:nvPr/>
          </p:nvSpPr>
          <p:spPr>
            <a:xfrm flipH="1">
              <a:off x="829980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8" name=""/>
            <p:cNvSpPr/>
            <p:nvPr/>
          </p:nvSpPr>
          <p:spPr>
            <a:xfrm flipH="1" flipV="1">
              <a:off x="833112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9" name=""/>
            <p:cNvSpPr/>
            <p:nvPr/>
          </p:nvSpPr>
          <p:spPr>
            <a:xfrm flipH="1" flipV="1">
              <a:off x="861300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0" name=""/>
            <p:cNvSpPr/>
            <p:nvPr/>
          </p:nvSpPr>
          <p:spPr>
            <a:xfrm flipH="1" flipV="1">
              <a:off x="824760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1" name=""/>
            <p:cNvSpPr/>
            <p:nvPr/>
          </p:nvSpPr>
          <p:spPr>
            <a:xfrm>
              <a:off x="8742960" y="2363760"/>
              <a:ext cx="772920" cy="74376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02" name=""/>
          <p:cNvSpPr/>
          <p:nvPr/>
        </p:nvSpPr>
        <p:spPr>
          <a:xfrm>
            <a:off x="8521920" y="2190600"/>
            <a:ext cx="1137960" cy="1137960"/>
          </a:xfrm>
          <a:prstGeom prst="ellipse">
            <a:avLst/>
          </a:prstGeom>
          <a:gradFill rotWithShape="0">
            <a:gsLst>
              <a:gs pos="0">
                <a:srgbClr val="ff4000">
                  <a:alpha val="0"/>
                </a:srgbClr>
              </a:gs>
              <a:gs pos="100000">
                <a:srgbClr val="c9211e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"/>
          <p:cNvSpPr/>
          <p:nvPr/>
        </p:nvSpPr>
        <p:spPr>
          <a:xfrm>
            <a:off x="5065200" y="4737600"/>
            <a:ext cx="645120" cy="3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λ</a:t>
            </a:r>
            <a:r>
              <a:rPr b="0" lang="en-US" sz="18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0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04" name="" descr=""/>
          <p:cNvPicPr/>
          <p:nvPr/>
        </p:nvPicPr>
        <p:blipFill>
          <a:blip r:embed="rId3"/>
          <a:stretch/>
        </p:blipFill>
        <p:spPr>
          <a:xfrm>
            <a:off x="1726200" y="1328760"/>
            <a:ext cx="5193720" cy="3180240"/>
          </a:xfrm>
          <a:prstGeom prst="rect">
            <a:avLst/>
          </a:prstGeom>
          <a:ln w="0">
            <a:noFill/>
          </a:ln>
        </p:spPr>
      </p:pic>
      <p:sp>
        <p:nvSpPr>
          <p:cNvPr id="905" name=""/>
          <p:cNvSpPr/>
          <p:nvPr/>
        </p:nvSpPr>
        <p:spPr>
          <a:xfrm>
            <a:off x="8915400" y="4737600"/>
            <a:ext cx="4651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6" name=""/>
          <p:cNvSpPr/>
          <p:nvPr/>
        </p:nvSpPr>
        <p:spPr>
          <a:xfrm>
            <a:off x="8971560" y="1101600"/>
            <a:ext cx="62496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µ’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7" name=""/>
          <p:cNvSpPr/>
          <p:nvPr/>
        </p:nvSpPr>
        <p:spPr>
          <a:xfrm>
            <a:off x="8971560" y="813600"/>
            <a:ext cx="7243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d’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8" name=""/>
          <p:cNvSpPr/>
          <p:nvPr/>
        </p:nvSpPr>
        <p:spPr>
          <a:xfrm>
            <a:off x="5047200" y="1101600"/>
            <a:ext cx="112068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 mag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9" name=""/>
          <p:cNvSpPr/>
          <p:nvPr/>
        </p:nvSpPr>
        <p:spPr>
          <a:xfrm>
            <a:off x="5047200" y="813600"/>
            <a:ext cx="134928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0" name=""/>
          <p:cNvSpPr/>
          <p:nvPr/>
        </p:nvSpPr>
        <p:spPr>
          <a:xfrm>
            <a:off x="8251200" y="813600"/>
            <a:ext cx="6469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1" name=""/>
          <p:cNvSpPr/>
          <p:nvPr/>
        </p:nvSpPr>
        <p:spPr>
          <a:xfrm>
            <a:off x="1254600" y="2135160"/>
            <a:ext cx="38401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Reddening due to absorption of light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F401CA4-767D-47F6-B2C8-0510FF5C3CBA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"/>
          <p:cNvSpPr/>
          <p:nvPr/>
        </p:nvSpPr>
        <p:spPr>
          <a:xfrm>
            <a:off x="9090360" y="185076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"/>
          <p:cNvSpPr/>
          <p:nvPr/>
        </p:nvSpPr>
        <p:spPr>
          <a:xfrm>
            <a:off x="8370360" y="1850760"/>
            <a:ext cx="360" cy="2492640"/>
          </a:xfrm>
          <a:prstGeom prst="line">
            <a:avLst/>
          </a:prstGeom>
          <a:ln cap="rnd"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"/>
          <p:cNvSpPr/>
          <p:nvPr/>
        </p:nvSpPr>
        <p:spPr>
          <a:xfrm>
            <a:off x="5922360" y="185076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15" name="" descr=""/>
          <p:cNvPicPr/>
          <p:nvPr/>
        </p:nvPicPr>
        <p:blipFill>
          <a:blip r:embed="rId1"/>
          <a:stretch/>
        </p:blipFill>
        <p:spPr>
          <a:xfrm rot="21591000">
            <a:off x="5221440" y="2051640"/>
            <a:ext cx="1244880" cy="1244880"/>
          </a:xfrm>
          <a:prstGeom prst="rect">
            <a:avLst/>
          </a:prstGeom>
          <a:ln w="0">
            <a:noFill/>
          </a:ln>
        </p:spPr>
      </p:pic>
      <p:sp>
        <p:nvSpPr>
          <p:cNvPr id="916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96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Reddening - Distance - Luminosity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917" name=""/>
          <p:cNvSpPr/>
          <p:nvPr/>
        </p:nvSpPr>
        <p:spPr>
          <a:xfrm>
            <a:off x="4482360" y="1850760"/>
            <a:ext cx="360" cy="2495520"/>
          </a:xfrm>
          <a:prstGeom prst="line">
            <a:avLst/>
          </a:prstGeom>
          <a:ln cap="rnd" w="18000">
            <a:solidFill>
              <a:srgbClr val="009bdd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"/>
          <p:cNvSpPr/>
          <p:nvPr/>
        </p:nvSpPr>
        <p:spPr>
          <a:xfrm>
            <a:off x="5508000" y="4341600"/>
            <a:ext cx="6685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19" name=""/>
          <p:cNvSpPr/>
          <p:nvPr/>
        </p:nvSpPr>
        <p:spPr>
          <a:xfrm rot="16237200">
            <a:off x="5506920" y="3830400"/>
            <a:ext cx="1194120" cy="38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Absolute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20" name=""/>
          <p:cNvSpPr/>
          <p:nvPr/>
        </p:nvSpPr>
        <p:spPr>
          <a:xfrm rot="16192200">
            <a:off x="587160" y="3792600"/>
            <a:ext cx="11520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Apparent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21" name=""/>
          <p:cNvSpPr/>
          <p:nvPr/>
        </p:nvSpPr>
        <p:spPr>
          <a:xfrm rot="16237200">
            <a:off x="3779280" y="3362400"/>
            <a:ext cx="1194120" cy="38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Absolute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22" name=""/>
          <p:cNvSpPr/>
          <p:nvPr/>
        </p:nvSpPr>
        <p:spPr>
          <a:xfrm rot="16237200">
            <a:off x="4043160" y="3962160"/>
            <a:ext cx="665640" cy="38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True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23" name=""/>
          <p:cNvSpPr/>
          <p:nvPr/>
        </p:nvSpPr>
        <p:spPr>
          <a:xfrm flipV="1">
            <a:off x="990360" y="2203560"/>
            <a:ext cx="7967880" cy="539640"/>
          </a:xfrm>
          <a:prstGeom prst="line">
            <a:avLst/>
          </a:prstGeom>
          <a:ln cap="rnd" w="0">
            <a:solidFill>
              <a:srgbClr val="f10d0c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924" name=""/>
          <p:cNvSpPr/>
          <p:nvPr/>
        </p:nvSpPr>
        <p:spPr>
          <a:xfrm>
            <a:off x="990360" y="2743200"/>
            <a:ext cx="7987680" cy="590040"/>
          </a:xfrm>
          <a:prstGeom prst="line">
            <a:avLst/>
          </a:prstGeom>
          <a:ln cap="rnd" w="0">
            <a:solidFill>
              <a:srgbClr val="f10d0c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925" name=""/>
          <p:cNvSpPr/>
          <p:nvPr/>
        </p:nvSpPr>
        <p:spPr>
          <a:xfrm flipV="1">
            <a:off x="5943600" y="2203560"/>
            <a:ext cx="3014640" cy="53964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</p:sp>
      <p:sp>
        <p:nvSpPr>
          <p:cNvPr id="926" name=""/>
          <p:cNvSpPr/>
          <p:nvPr/>
        </p:nvSpPr>
        <p:spPr>
          <a:xfrm>
            <a:off x="5943600" y="2743200"/>
            <a:ext cx="3034440" cy="59004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</p:sp>
      <p:sp>
        <p:nvSpPr>
          <p:cNvPr id="927" name=""/>
          <p:cNvSpPr/>
          <p:nvPr/>
        </p:nvSpPr>
        <p:spPr>
          <a:xfrm>
            <a:off x="990360" y="188676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28" name="" descr=""/>
          <p:cNvPicPr/>
          <p:nvPr/>
        </p:nvPicPr>
        <p:blipFill>
          <a:blip r:embed="rId2"/>
          <a:stretch/>
        </p:blipFill>
        <p:spPr>
          <a:xfrm rot="21590400">
            <a:off x="756720" y="2514600"/>
            <a:ext cx="387000" cy="387000"/>
          </a:xfrm>
          <a:prstGeom prst="rect">
            <a:avLst/>
          </a:prstGeom>
          <a:ln w="0">
            <a:noFill/>
          </a:ln>
        </p:spPr>
      </p:pic>
      <p:sp>
        <p:nvSpPr>
          <p:cNvPr id="929" name=""/>
          <p:cNvSpPr/>
          <p:nvPr/>
        </p:nvSpPr>
        <p:spPr>
          <a:xfrm>
            <a:off x="547920" y="4341600"/>
            <a:ext cx="73260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λ 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930" name=""/>
          <p:cNvGrpSpPr/>
          <p:nvPr/>
        </p:nvGrpSpPr>
        <p:grpSpPr>
          <a:xfrm>
            <a:off x="7491600" y="1864800"/>
            <a:ext cx="1753200" cy="1645200"/>
            <a:chOff x="7491600" y="1864800"/>
            <a:chExt cx="1753200" cy="1645200"/>
          </a:xfrm>
        </p:grpSpPr>
        <p:sp>
          <p:nvSpPr>
            <p:cNvPr id="931" name=""/>
            <p:cNvSpPr/>
            <p:nvPr/>
          </p:nvSpPr>
          <p:spPr>
            <a:xfrm>
              <a:off x="874908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2" name=""/>
            <p:cNvSpPr/>
            <p:nvPr/>
          </p:nvSpPr>
          <p:spPr>
            <a:xfrm>
              <a:off x="871776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3" name=""/>
            <p:cNvSpPr/>
            <p:nvPr/>
          </p:nvSpPr>
          <p:spPr>
            <a:xfrm>
              <a:off x="865548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4" name=""/>
            <p:cNvSpPr/>
            <p:nvPr/>
          </p:nvSpPr>
          <p:spPr>
            <a:xfrm flipV="1">
              <a:off x="871776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5" name=""/>
            <p:cNvSpPr/>
            <p:nvPr/>
          </p:nvSpPr>
          <p:spPr>
            <a:xfrm flipV="1">
              <a:off x="863460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6" name=""/>
            <p:cNvSpPr/>
            <p:nvPr/>
          </p:nvSpPr>
          <p:spPr>
            <a:xfrm flipV="1">
              <a:off x="842148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7" name=""/>
            <p:cNvSpPr/>
            <p:nvPr/>
          </p:nvSpPr>
          <p:spPr>
            <a:xfrm flipH="1" flipV="1">
              <a:off x="815436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8" name=""/>
            <p:cNvSpPr/>
            <p:nvPr/>
          </p:nvSpPr>
          <p:spPr>
            <a:xfrm flipV="1">
              <a:off x="855072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9" name=""/>
            <p:cNvSpPr/>
            <p:nvPr/>
          </p:nvSpPr>
          <p:spPr>
            <a:xfrm>
              <a:off x="853056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0" name=""/>
            <p:cNvSpPr/>
            <p:nvPr/>
          </p:nvSpPr>
          <p:spPr>
            <a:xfrm flipH="1">
              <a:off x="825336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1" name=""/>
            <p:cNvSpPr/>
            <p:nvPr/>
          </p:nvSpPr>
          <p:spPr>
            <a:xfrm flipH="1">
              <a:off x="787248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2" name=""/>
            <p:cNvSpPr/>
            <p:nvPr/>
          </p:nvSpPr>
          <p:spPr>
            <a:xfrm flipH="1">
              <a:off x="765864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3" name=""/>
            <p:cNvSpPr/>
            <p:nvPr/>
          </p:nvSpPr>
          <p:spPr>
            <a:xfrm flipH="1">
              <a:off x="754380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4" name=""/>
            <p:cNvSpPr/>
            <p:nvPr/>
          </p:nvSpPr>
          <p:spPr>
            <a:xfrm flipH="1" flipV="1">
              <a:off x="757512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5" name=""/>
            <p:cNvSpPr/>
            <p:nvPr/>
          </p:nvSpPr>
          <p:spPr>
            <a:xfrm flipH="1" flipV="1">
              <a:off x="785700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6" name=""/>
            <p:cNvSpPr/>
            <p:nvPr/>
          </p:nvSpPr>
          <p:spPr>
            <a:xfrm flipH="1" flipV="1">
              <a:off x="749160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7" name=""/>
            <p:cNvSpPr/>
            <p:nvPr/>
          </p:nvSpPr>
          <p:spPr>
            <a:xfrm>
              <a:off x="7986960" y="2363760"/>
              <a:ext cx="772920" cy="74376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8" name=""/>
            <p:cNvSpPr/>
            <p:nvPr/>
          </p:nvSpPr>
          <p:spPr>
            <a:xfrm>
              <a:off x="7805880" y="2190600"/>
              <a:ext cx="1137960" cy="1137960"/>
            </a:xfrm>
            <a:prstGeom prst="ellipse">
              <a:avLst/>
            </a:prstGeom>
            <a:gradFill rotWithShape="0">
              <a:gsLst>
                <a:gs pos="0">
                  <a:srgbClr val="ffff00">
                    <a:alpha val="0"/>
                  </a:srgbClr>
                </a:gs>
                <a:gs pos="100000">
                  <a:srgbClr val="ff4000"/>
                </a:gs>
              </a:gsLst>
              <a:path path="circle">
                <a:fillToRect l="50000" t="50000" r="50000" b="50000"/>
              </a:path>
            </a:gra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949" name=""/>
          <p:cNvGrpSpPr/>
          <p:nvPr/>
        </p:nvGrpSpPr>
        <p:grpSpPr>
          <a:xfrm>
            <a:off x="8247600" y="1864800"/>
            <a:ext cx="1753200" cy="1645200"/>
            <a:chOff x="8247600" y="1864800"/>
            <a:chExt cx="1753200" cy="1645200"/>
          </a:xfrm>
        </p:grpSpPr>
        <p:sp>
          <p:nvSpPr>
            <p:cNvPr id="950" name=""/>
            <p:cNvSpPr/>
            <p:nvPr/>
          </p:nvSpPr>
          <p:spPr>
            <a:xfrm>
              <a:off x="950508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1" name=""/>
            <p:cNvSpPr/>
            <p:nvPr/>
          </p:nvSpPr>
          <p:spPr>
            <a:xfrm>
              <a:off x="947376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2" name=""/>
            <p:cNvSpPr/>
            <p:nvPr/>
          </p:nvSpPr>
          <p:spPr>
            <a:xfrm>
              <a:off x="941148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3" name=""/>
            <p:cNvSpPr/>
            <p:nvPr/>
          </p:nvSpPr>
          <p:spPr>
            <a:xfrm flipV="1">
              <a:off x="947376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4" name=""/>
            <p:cNvSpPr/>
            <p:nvPr/>
          </p:nvSpPr>
          <p:spPr>
            <a:xfrm flipV="1">
              <a:off x="939060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5" name=""/>
            <p:cNvSpPr/>
            <p:nvPr/>
          </p:nvSpPr>
          <p:spPr>
            <a:xfrm flipV="1">
              <a:off x="917748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6" name=""/>
            <p:cNvSpPr/>
            <p:nvPr/>
          </p:nvSpPr>
          <p:spPr>
            <a:xfrm flipH="1" flipV="1">
              <a:off x="891036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7" name=""/>
            <p:cNvSpPr/>
            <p:nvPr/>
          </p:nvSpPr>
          <p:spPr>
            <a:xfrm flipV="1">
              <a:off x="930672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8" name=""/>
            <p:cNvSpPr/>
            <p:nvPr/>
          </p:nvSpPr>
          <p:spPr>
            <a:xfrm>
              <a:off x="928656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9" name=""/>
            <p:cNvSpPr/>
            <p:nvPr/>
          </p:nvSpPr>
          <p:spPr>
            <a:xfrm flipH="1">
              <a:off x="900936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0" name=""/>
            <p:cNvSpPr/>
            <p:nvPr/>
          </p:nvSpPr>
          <p:spPr>
            <a:xfrm flipH="1">
              <a:off x="862848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1" name=""/>
            <p:cNvSpPr/>
            <p:nvPr/>
          </p:nvSpPr>
          <p:spPr>
            <a:xfrm flipH="1">
              <a:off x="841464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2" name=""/>
            <p:cNvSpPr/>
            <p:nvPr/>
          </p:nvSpPr>
          <p:spPr>
            <a:xfrm flipH="1">
              <a:off x="829980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3" name=""/>
            <p:cNvSpPr/>
            <p:nvPr/>
          </p:nvSpPr>
          <p:spPr>
            <a:xfrm flipH="1" flipV="1">
              <a:off x="833112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4" name=""/>
            <p:cNvSpPr/>
            <p:nvPr/>
          </p:nvSpPr>
          <p:spPr>
            <a:xfrm flipH="1" flipV="1">
              <a:off x="861300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5" name=""/>
            <p:cNvSpPr/>
            <p:nvPr/>
          </p:nvSpPr>
          <p:spPr>
            <a:xfrm flipH="1" flipV="1">
              <a:off x="824760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6" name=""/>
            <p:cNvSpPr/>
            <p:nvPr/>
          </p:nvSpPr>
          <p:spPr>
            <a:xfrm>
              <a:off x="8742960" y="2363760"/>
              <a:ext cx="772920" cy="74376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67" name=""/>
          <p:cNvSpPr/>
          <p:nvPr/>
        </p:nvSpPr>
        <p:spPr>
          <a:xfrm>
            <a:off x="8521920" y="2190600"/>
            <a:ext cx="1137960" cy="1137960"/>
          </a:xfrm>
          <a:prstGeom prst="ellipse">
            <a:avLst/>
          </a:prstGeom>
          <a:gradFill rotWithShape="0">
            <a:gsLst>
              <a:gs pos="0">
                <a:srgbClr val="ff4000">
                  <a:alpha val="0"/>
                </a:srgbClr>
              </a:gs>
              <a:gs pos="100000">
                <a:srgbClr val="c9211e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8" name=""/>
          <p:cNvSpPr/>
          <p:nvPr/>
        </p:nvSpPr>
        <p:spPr>
          <a:xfrm>
            <a:off x="4093200" y="4377600"/>
            <a:ext cx="645120" cy="3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λ</a:t>
            </a:r>
            <a:r>
              <a:rPr b="0" lang="en-US" sz="18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0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69" name=""/>
          <p:cNvSpPr/>
          <p:nvPr/>
        </p:nvSpPr>
        <p:spPr>
          <a:xfrm>
            <a:off x="8574840" y="4341600"/>
            <a:ext cx="4651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0" name=""/>
          <p:cNvSpPr/>
          <p:nvPr/>
        </p:nvSpPr>
        <p:spPr>
          <a:xfrm rot="16237200">
            <a:off x="8675280" y="3758400"/>
            <a:ext cx="1194120" cy="38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Extinction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71" name=""/>
          <p:cNvSpPr/>
          <p:nvPr/>
        </p:nvSpPr>
        <p:spPr>
          <a:xfrm>
            <a:off x="871200" y="1101600"/>
            <a:ext cx="4381920" cy="59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µ : Distance Modulus (in magnitude)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2" name=""/>
          <p:cNvSpPr/>
          <p:nvPr/>
        </p:nvSpPr>
        <p:spPr>
          <a:xfrm>
            <a:off x="871200" y="813600"/>
            <a:ext cx="27817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 : Distance (in parsec)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3" name=""/>
          <p:cNvSpPr/>
          <p:nvPr/>
        </p:nvSpPr>
        <p:spPr>
          <a:xfrm>
            <a:off x="8971920" y="1101600"/>
            <a:ext cx="62496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µ’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4" name=""/>
          <p:cNvSpPr/>
          <p:nvPr/>
        </p:nvSpPr>
        <p:spPr>
          <a:xfrm>
            <a:off x="8971920" y="813600"/>
            <a:ext cx="7243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d’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5" name=""/>
          <p:cNvSpPr/>
          <p:nvPr/>
        </p:nvSpPr>
        <p:spPr>
          <a:xfrm>
            <a:off x="5047200" y="1101600"/>
            <a:ext cx="112068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 mag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6" name=""/>
          <p:cNvSpPr/>
          <p:nvPr/>
        </p:nvSpPr>
        <p:spPr>
          <a:xfrm>
            <a:off x="5047200" y="813600"/>
            <a:ext cx="134928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7" name=""/>
          <p:cNvSpPr/>
          <p:nvPr/>
        </p:nvSpPr>
        <p:spPr>
          <a:xfrm>
            <a:off x="8251200" y="813600"/>
            <a:ext cx="6469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0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8" name=""/>
          <p:cNvSpPr/>
          <p:nvPr/>
        </p:nvSpPr>
        <p:spPr>
          <a:xfrm rot="3000">
            <a:off x="2314440" y="3936600"/>
            <a:ext cx="11520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Distance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µ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79" name=""/>
          <p:cNvSpPr/>
          <p:nvPr/>
        </p:nvSpPr>
        <p:spPr>
          <a:xfrm flipV="1">
            <a:off x="1071000" y="4377600"/>
            <a:ext cx="3358080" cy="1800"/>
          </a:xfrm>
          <a:prstGeom prst="line">
            <a:avLst/>
          </a:prstGeom>
          <a:ln w="0">
            <a:solidFill>
              <a:srgbClr val="3465a4"/>
            </a:solidFill>
            <a:prstDash val="lgDash"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"/>
          <p:cNvSpPr/>
          <p:nvPr/>
        </p:nvSpPr>
        <p:spPr>
          <a:xfrm>
            <a:off x="4439880" y="1821600"/>
            <a:ext cx="238284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Interstellar dust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81" name=""/>
          <p:cNvSpPr/>
          <p:nvPr/>
        </p:nvSpPr>
        <p:spPr>
          <a:xfrm rot="3000">
            <a:off x="4546080" y="3972960"/>
            <a:ext cx="1375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Color Excess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E(B-V)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982" name=""/>
          <p:cNvSpPr/>
          <p:nvPr/>
        </p:nvSpPr>
        <p:spPr>
          <a:xfrm>
            <a:off x="4546440" y="4377960"/>
            <a:ext cx="1322640" cy="360"/>
          </a:xfrm>
          <a:prstGeom prst="line">
            <a:avLst/>
          </a:prstGeom>
          <a:ln w="0">
            <a:solidFill>
              <a:srgbClr val="3465a4"/>
            </a:solidFill>
            <a:prstDash val="lgDash"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983" name=""/>
          <p:cNvSpPr/>
          <p:nvPr/>
        </p:nvSpPr>
        <p:spPr>
          <a:xfrm>
            <a:off x="4794840" y="2109600"/>
            <a:ext cx="4651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R</a:t>
            </a:r>
            <a:r>
              <a:rPr b="0" lang="en-US" sz="14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λ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984" name="" descr=""/>
          <p:cNvPicPr/>
          <p:nvPr/>
        </p:nvPicPr>
        <p:blipFill>
          <a:blip r:embed="rId3">
            <a:alphaModFix amt="51000"/>
          </a:blip>
          <a:stretch/>
        </p:blipFill>
        <p:spPr>
          <a:xfrm>
            <a:off x="3032640" y="1482120"/>
            <a:ext cx="4419000" cy="2705760"/>
          </a:xfrm>
          <a:prstGeom prst="rect">
            <a:avLst/>
          </a:prstGeom>
          <a:ln w="0">
            <a:noFill/>
          </a:ln>
        </p:spPr>
      </p:pic>
      <p:sp>
        <p:nvSpPr>
          <p:cNvPr id="985" name=""/>
          <p:cNvSpPr/>
          <p:nvPr/>
        </p:nvSpPr>
        <p:spPr>
          <a:xfrm flipV="1">
            <a:off x="990720" y="2190600"/>
            <a:ext cx="7379640" cy="552960"/>
          </a:xfrm>
          <a:prstGeom prst="line">
            <a:avLst/>
          </a:prstGeom>
          <a:ln cap="rnd" w="0">
            <a:solidFill>
              <a:srgbClr val="2a6099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"/>
          <p:cNvSpPr/>
          <p:nvPr/>
        </p:nvSpPr>
        <p:spPr>
          <a:xfrm>
            <a:off x="990360" y="2743560"/>
            <a:ext cx="7337160" cy="585360"/>
          </a:xfrm>
          <a:prstGeom prst="line">
            <a:avLst/>
          </a:prstGeom>
          <a:ln cap="rnd" w="0">
            <a:solidFill>
              <a:srgbClr val="2a6099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"/>
          <p:cNvSpPr/>
          <p:nvPr/>
        </p:nvSpPr>
        <p:spPr>
          <a:xfrm>
            <a:off x="6629400" y="4343400"/>
            <a:ext cx="1142640" cy="42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8" name=""/>
          <p:cNvSpPr/>
          <p:nvPr/>
        </p:nvSpPr>
        <p:spPr>
          <a:xfrm>
            <a:off x="321840" y="5167800"/>
            <a:ext cx="14090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</a:rPr>
              <a:t>A</a:t>
            </a:r>
            <a:r>
              <a:rPr b="0" lang="en-US" sz="1800" spc="-1" strike="noStrike" baseline="-8000">
                <a:latin typeface="Arial"/>
                <a:ea typeface="Arial"/>
              </a:rPr>
              <a:t>λ </a:t>
            </a:r>
            <a:r>
              <a:rPr b="0" lang="en-US" sz="1800" spc="-1" strike="noStrike">
                <a:latin typeface="Arial"/>
                <a:ea typeface="Arial"/>
              </a:rPr>
              <a:t>= M</a:t>
            </a:r>
            <a:r>
              <a:rPr b="0" lang="en-US" sz="1800" spc="-1" strike="noStrike" baseline="-8000">
                <a:latin typeface="Arial"/>
                <a:ea typeface="Arial"/>
              </a:rPr>
              <a:t>λ </a:t>
            </a:r>
            <a:r>
              <a:rPr b="0" lang="en-US" sz="1800" spc="-1" strike="noStrike">
                <a:latin typeface="Arial"/>
                <a:ea typeface="Arial"/>
              </a:rPr>
              <a:t>-</a:t>
            </a:r>
            <a:r>
              <a:rPr b="0" lang="en-US" sz="1800" spc="-1" strike="noStrike" baseline="-8000">
                <a:latin typeface="Arial"/>
                <a:ea typeface="Arial"/>
              </a:rPr>
              <a:t> </a:t>
            </a:r>
            <a:r>
              <a:rPr b="0" lang="en-US" sz="1800" spc="-1" strike="noStrike">
                <a:latin typeface="Arial"/>
                <a:ea typeface="Arial"/>
              </a:rPr>
              <a:t>M</a:t>
            </a:r>
            <a:r>
              <a:rPr b="0" lang="en-US" sz="1800" spc="-1" strike="noStrike" baseline="33000">
                <a:latin typeface="Arial"/>
                <a:ea typeface="Arial"/>
              </a:rPr>
              <a:t>0</a:t>
            </a:r>
            <a:r>
              <a:rPr b="0" lang="en-US" sz="1800" spc="-1" strike="noStrike" baseline="-8000">
                <a:latin typeface="Arial"/>
                <a:ea typeface="Arial"/>
              </a:rPr>
              <a:t>λ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9" name=""/>
          <p:cNvSpPr/>
          <p:nvPr/>
        </p:nvSpPr>
        <p:spPr>
          <a:xfrm>
            <a:off x="1546200" y="5167800"/>
            <a:ext cx="123048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latin typeface="Arial"/>
                <a:ea typeface="Arial"/>
              </a:rPr>
              <a:t> </a:t>
            </a:r>
            <a:r>
              <a:rPr b="0" lang="en-US" sz="1800" spc="-1" strike="noStrike">
                <a:latin typeface="Arial"/>
                <a:ea typeface="Arial"/>
              </a:rPr>
              <a:t>= m</a:t>
            </a:r>
            <a:r>
              <a:rPr b="0" lang="en-US" sz="1800" spc="-1" strike="noStrike" baseline="-8000">
                <a:latin typeface="Arial"/>
                <a:ea typeface="Arial"/>
              </a:rPr>
              <a:t>λ</a:t>
            </a:r>
            <a:r>
              <a:rPr b="0" lang="en-US" sz="1800" spc="-1" strike="noStrike">
                <a:latin typeface="Arial"/>
                <a:ea typeface="Arial"/>
              </a:rPr>
              <a:t>–</a:t>
            </a:r>
            <a:r>
              <a:rPr b="0" lang="en-US" sz="1800" spc="-1" strike="noStrike" baseline="-8000">
                <a:latin typeface="Arial"/>
                <a:ea typeface="Arial"/>
              </a:rPr>
              <a:t> </a:t>
            </a:r>
            <a:r>
              <a:rPr b="0" lang="en-US" sz="1800" spc="-1" strike="noStrike">
                <a:latin typeface="Arial"/>
                <a:ea typeface="Arial"/>
              </a:rPr>
              <a:t>m</a:t>
            </a:r>
            <a:r>
              <a:rPr b="0" lang="en-US" sz="1800" spc="-1" strike="noStrike" baseline="33000">
                <a:latin typeface="Arial"/>
                <a:ea typeface="Arial"/>
              </a:rPr>
              <a:t>0</a:t>
            </a:r>
            <a:r>
              <a:rPr b="0" lang="en-US" sz="1800" spc="-1" strike="noStrike" baseline="-8000">
                <a:latin typeface="Arial"/>
                <a:ea typeface="Arial"/>
              </a:rPr>
              <a:t>λ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0" name=""/>
          <p:cNvSpPr/>
          <p:nvPr/>
        </p:nvSpPr>
        <p:spPr>
          <a:xfrm>
            <a:off x="7909200" y="5171400"/>
            <a:ext cx="14058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 baseline="-8000">
                <a:latin typeface="Arial"/>
                <a:ea typeface="Arial"/>
              </a:rPr>
              <a:t> </a:t>
            </a:r>
            <a:r>
              <a:rPr b="0" lang="en-US" sz="1800" spc="-1" strike="noStrike">
                <a:latin typeface="Arial"/>
                <a:ea typeface="Arial"/>
              </a:rPr>
              <a:t>= R</a:t>
            </a:r>
            <a:r>
              <a:rPr b="0" lang="en-US" sz="1800" spc="-1" strike="noStrike" baseline="-8000">
                <a:latin typeface="Arial"/>
                <a:ea typeface="Arial"/>
              </a:rPr>
              <a:t>λ  </a:t>
            </a:r>
            <a:r>
              <a:rPr b="0" lang="en-US" sz="1800" spc="-1" strike="noStrike">
                <a:latin typeface="Arial"/>
                <a:ea typeface="Arial"/>
              </a:rPr>
              <a:t>E(B-V)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1" name=""/>
          <p:cNvSpPr/>
          <p:nvPr/>
        </p:nvSpPr>
        <p:spPr>
          <a:xfrm rot="16237200">
            <a:off x="7513560" y="3654720"/>
            <a:ext cx="1499400" cy="38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Noto Sans CJK SC"/>
              </a:rPr>
              <a:t>True Position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992" name=""/>
          <p:cNvSpPr/>
          <p:nvPr/>
        </p:nvSpPr>
        <p:spPr>
          <a:xfrm>
            <a:off x="8470440" y="4377960"/>
            <a:ext cx="566640" cy="360"/>
          </a:xfrm>
          <a:prstGeom prst="line">
            <a:avLst/>
          </a:prstGeom>
          <a:ln w="0">
            <a:solidFill>
              <a:srgbClr val="3465a4"/>
            </a:solidFill>
            <a:prstDash val="lgDash"/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04E4469-8462-4025-9E57-1A5A0DE62BEB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"/>
          <p:cNvSpPr/>
          <p:nvPr/>
        </p:nvSpPr>
        <p:spPr>
          <a:xfrm>
            <a:off x="5527440" y="1850760"/>
            <a:ext cx="360" cy="2495520"/>
          </a:xfrm>
          <a:prstGeom prst="line">
            <a:avLst/>
          </a:prstGeom>
          <a:ln cap="rnd" w="18000">
            <a:solidFill>
              <a:srgbClr val="ffff6d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4" name=""/>
          <p:cNvSpPr/>
          <p:nvPr/>
        </p:nvSpPr>
        <p:spPr>
          <a:xfrm>
            <a:off x="5707800" y="1850760"/>
            <a:ext cx="360" cy="2495520"/>
          </a:xfrm>
          <a:prstGeom prst="line">
            <a:avLst/>
          </a:prstGeom>
          <a:ln cap="rnd" w="18000">
            <a:solidFill>
              <a:srgbClr val="ff7b59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5" name=""/>
          <p:cNvSpPr/>
          <p:nvPr/>
        </p:nvSpPr>
        <p:spPr>
          <a:xfrm>
            <a:off x="9090360" y="185076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6" name=""/>
          <p:cNvSpPr/>
          <p:nvPr/>
        </p:nvSpPr>
        <p:spPr>
          <a:xfrm>
            <a:off x="8370360" y="1850760"/>
            <a:ext cx="360" cy="2492640"/>
          </a:xfrm>
          <a:prstGeom prst="line">
            <a:avLst/>
          </a:prstGeom>
          <a:ln cap="rnd"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97" name=""/>
          <p:cNvSpPr/>
          <p:nvPr/>
        </p:nvSpPr>
        <p:spPr>
          <a:xfrm>
            <a:off x="5922360" y="185076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98" name="" descr=""/>
          <p:cNvPicPr/>
          <p:nvPr/>
        </p:nvPicPr>
        <p:blipFill>
          <a:blip r:embed="rId1"/>
          <a:stretch/>
        </p:blipFill>
        <p:spPr>
          <a:xfrm rot="21591000">
            <a:off x="5221440" y="2051640"/>
            <a:ext cx="1244880" cy="1244880"/>
          </a:xfrm>
          <a:prstGeom prst="rect">
            <a:avLst/>
          </a:prstGeom>
          <a:ln w="0">
            <a:noFill/>
          </a:ln>
        </p:spPr>
      </p:pic>
      <p:sp>
        <p:nvSpPr>
          <p:cNvPr id="999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96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Reddening - Distance - Luminosity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000" name=""/>
          <p:cNvSpPr/>
          <p:nvPr/>
        </p:nvSpPr>
        <p:spPr>
          <a:xfrm>
            <a:off x="5202360" y="1850760"/>
            <a:ext cx="360" cy="2495520"/>
          </a:xfrm>
          <a:prstGeom prst="line">
            <a:avLst/>
          </a:prstGeom>
          <a:ln cap="rnd" w="18000">
            <a:solidFill>
              <a:srgbClr val="009bdd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"/>
          <p:cNvSpPr/>
          <p:nvPr/>
        </p:nvSpPr>
        <p:spPr>
          <a:xfrm flipV="1">
            <a:off x="990360" y="2203560"/>
            <a:ext cx="7967880" cy="539640"/>
          </a:xfrm>
          <a:prstGeom prst="line">
            <a:avLst/>
          </a:prstGeom>
          <a:ln cap="rnd" w="0">
            <a:solidFill>
              <a:srgbClr val="f10d0c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1002" name=""/>
          <p:cNvSpPr/>
          <p:nvPr/>
        </p:nvSpPr>
        <p:spPr>
          <a:xfrm>
            <a:off x="990360" y="2743200"/>
            <a:ext cx="7987680" cy="590040"/>
          </a:xfrm>
          <a:prstGeom prst="line">
            <a:avLst/>
          </a:prstGeom>
          <a:ln cap="rnd" w="0">
            <a:solidFill>
              <a:srgbClr val="f10d0c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1003" name=""/>
          <p:cNvSpPr/>
          <p:nvPr/>
        </p:nvSpPr>
        <p:spPr>
          <a:xfrm flipV="1">
            <a:off x="5943600" y="2203560"/>
            <a:ext cx="3014640" cy="53964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</p:sp>
      <p:sp>
        <p:nvSpPr>
          <p:cNvPr id="1004" name=""/>
          <p:cNvSpPr/>
          <p:nvPr/>
        </p:nvSpPr>
        <p:spPr>
          <a:xfrm>
            <a:off x="5943600" y="2743200"/>
            <a:ext cx="3034440" cy="590040"/>
          </a:xfrm>
          <a:prstGeom prst="line">
            <a:avLst/>
          </a:prstGeom>
          <a:ln cap="rnd" w="0">
            <a:solidFill>
              <a:srgbClr val="3465a4"/>
            </a:solidFill>
            <a:prstDash val="dot"/>
          </a:ln>
        </p:spPr>
        <p:style>
          <a:lnRef idx="0"/>
          <a:fillRef idx="0"/>
          <a:effectRef idx="0"/>
          <a:fontRef idx="minor"/>
        </p:style>
      </p:sp>
      <p:sp>
        <p:nvSpPr>
          <p:cNvPr id="1005" name=""/>
          <p:cNvSpPr/>
          <p:nvPr/>
        </p:nvSpPr>
        <p:spPr>
          <a:xfrm>
            <a:off x="990360" y="1850760"/>
            <a:ext cx="360" cy="2492640"/>
          </a:xfrm>
          <a:prstGeom prst="line">
            <a:avLst/>
          </a:prstGeom>
          <a:ln w="18000">
            <a:solidFill>
              <a:srgbClr val="c921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06" name="" descr=""/>
          <p:cNvPicPr/>
          <p:nvPr/>
        </p:nvPicPr>
        <p:blipFill>
          <a:blip r:embed="rId2"/>
          <a:stretch/>
        </p:blipFill>
        <p:spPr>
          <a:xfrm rot="21590400">
            <a:off x="756720" y="2514600"/>
            <a:ext cx="387000" cy="387000"/>
          </a:xfrm>
          <a:prstGeom prst="rect">
            <a:avLst/>
          </a:prstGeom>
          <a:ln w="0">
            <a:noFill/>
          </a:ln>
        </p:spPr>
      </p:pic>
      <p:grpSp>
        <p:nvGrpSpPr>
          <p:cNvPr id="1007" name=""/>
          <p:cNvGrpSpPr/>
          <p:nvPr/>
        </p:nvGrpSpPr>
        <p:grpSpPr>
          <a:xfrm>
            <a:off x="7491600" y="1864800"/>
            <a:ext cx="1753200" cy="1645200"/>
            <a:chOff x="7491600" y="1864800"/>
            <a:chExt cx="1753200" cy="1645200"/>
          </a:xfrm>
        </p:grpSpPr>
        <p:sp>
          <p:nvSpPr>
            <p:cNvPr id="1008" name=""/>
            <p:cNvSpPr/>
            <p:nvPr/>
          </p:nvSpPr>
          <p:spPr>
            <a:xfrm>
              <a:off x="874908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9" name=""/>
            <p:cNvSpPr/>
            <p:nvPr/>
          </p:nvSpPr>
          <p:spPr>
            <a:xfrm>
              <a:off x="871776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0" name=""/>
            <p:cNvSpPr/>
            <p:nvPr/>
          </p:nvSpPr>
          <p:spPr>
            <a:xfrm>
              <a:off x="865548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1" name=""/>
            <p:cNvSpPr/>
            <p:nvPr/>
          </p:nvSpPr>
          <p:spPr>
            <a:xfrm flipV="1">
              <a:off x="871776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2" name=""/>
            <p:cNvSpPr/>
            <p:nvPr/>
          </p:nvSpPr>
          <p:spPr>
            <a:xfrm flipV="1">
              <a:off x="863460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3" name=""/>
            <p:cNvSpPr/>
            <p:nvPr/>
          </p:nvSpPr>
          <p:spPr>
            <a:xfrm flipV="1">
              <a:off x="842148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4" name=""/>
            <p:cNvSpPr/>
            <p:nvPr/>
          </p:nvSpPr>
          <p:spPr>
            <a:xfrm flipH="1" flipV="1">
              <a:off x="815436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5" name=""/>
            <p:cNvSpPr/>
            <p:nvPr/>
          </p:nvSpPr>
          <p:spPr>
            <a:xfrm flipV="1">
              <a:off x="855072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6" name=""/>
            <p:cNvSpPr/>
            <p:nvPr/>
          </p:nvSpPr>
          <p:spPr>
            <a:xfrm>
              <a:off x="853056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7" name=""/>
            <p:cNvSpPr/>
            <p:nvPr/>
          </p:nvSpPr>
          <p:spPr>
            <a:xfrm flipH="1">
              <a:off x="825336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8" name=""/>
            <p:cNvSpPr/>
            <p:nvPr/>
          </p:nvSpPr>
          <p:spPr>
            <a:xfrm flipH="1">
              <a:off x="787248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9" name=""/>
            <p:cNvSpPr/>
            <p:nvPr/>
          </p:nvSpPr>
          <p:spPr>
            <a:xfrm flipH="1">
              <a:off x="765864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0" name=""/>
            <p:cNvSpPr/>
            <p:nvPr/>
          </p:nvSpPr>
          <p:spPr>
            <a:xfrm flipH="1">
              <a:off x="754380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1" name=""/>
            <p:cNvSpPr/>
            <p:nvPr/>
          </p:nvSpPr>
          <p:spPr>
            <a:xfrm flipH="1" flipV="1">
              <a:off x="757512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2" name=""/>
            <p:cNvSpPr/>
            <p:nvPr/>
          </p:nvSpPr>
          <p:spPr>
            <a:xfrm flipH="1" flipV="1">
              <a:off x="785700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3" name=""/>
            <p:cNvSpPr/>
            <p:nvPr/>
          </p:nvSpPr>
          <p:spPr>
            <a:xfrm flipH="1" flipV="1">
              <a:off x="749160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4" name=""/>
            <p:cNvSpPr/>
            <p:nvPr/>
          </p:nvSpPr>
          <p:spPr>
            <a:xfrm>
              <a:off x="7986960" y="2363760"/>
              <a:ext cx="772920" cy="74376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5" name=""/>
            <p:cNvSpPr/>
            <p:nvPr/>
          </p:nvSpPr>
          <p:spPr>
            <a:xfrm>
              <a:off x="7805880" y="2190600"/>
              <a:ext cx="1137960" cy="1137960"/>
            </a:xfrm>
            <a:prstGeom prst="ellipse">
              <a:avLst/>
            </a:prstGeom>
            <a:gradFill rotWithShape="0">
              <a:gsLst>
                <a:gs pos="0">
                  <a:srgbClr val="ffff00">
                    <a:alpha val="0"/>
                  </a:srgbClr>
                </a:gs>
                <a:gs pos="100000">
                  <a:srgbClr val="ff4000"/>
                </a:gs>
              </a:gsLst>
              <a:path path="circle">
                <a:fillToRect l="50000" t="50000" r="50000" b="50000"/>
              </a:path>
            </a:gra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26" name=""/>
          <p:cNvGrpSpPr/>
          <p:nvPr/>
        </p:nvGrpSpPr>
        <p:grpSpPr>
          <a:xfrm>
            <a:off x="8247600" y="1864800"/>
            <a:ext cx="1753200" cy="1645200"/>
            <a:chOff x="8247600" y="1864800"/>
            <a:chExt cx="1753200" cy="1645200"/>
          </a:xfrm>
        </p:grpSpPr>
        <p:sp>
          <p:nvSpPr>
            <p:cNvPr id="1027" name=""/>
            <p:cNvSpPr/>
            <p:nvPr/>
          </p:nvSpPr>
          <p:spPr>
            <a:xfrm>
              <a:off x="950508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8" name=""/>
            <p:cNvSpPr/>
            <p:nvPr/>
          </p:nvSpPr>
          <p:spPr>
            <a:xfrm>
              <a:off x="947376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9" name=""/>
            <p:cNvSpPr/>
            <p:nvPr/>
          </p:nvSpPr>
          <p:spPr>
            <a:xfrm>
              <a:off x="941148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0" name=""/>
            <p:cNvSpPr/>
            <p:nvPr/>
          </p:nvSpPr>
          <p:spPr>
            <a:xfrm flipV="1">
              <a:off x="947376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1" name=""/>
            <p:cNvSpPr/>
            <p:nvPr/>
          </p:nvSpPr>
          <p:spPr>
            <a:xfrm flipV="1">
              <a:off x="939060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2" name=""/>
            <p:cNvSpPr/>
            <p:nvPr/>
          </p:nvSpPr>
          <p:spPr>
            <a:xfrm flipV="1">
              <a:off x="917748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3" name=""/>
            <p:cNvSpPr/>
            <p:nvPr/>
          </p:nvSpPr>
          <p:spPr>
            <a:xfrm flipH="1" flipV="1">
              <a:off x="891036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4" name=""/>
            <p:cNvSpPr/>
            <p:nvPr/>
          </p:nvSpPr>
          <p:spPr>
            <a:xfrm flipV="1">
              <a:off x="930672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5" name=""/>
            <p:cNvSpPr/>
            <p:nvPr/>
          </p:nvSpPr>
          <p:spPr>
            <a:xfrm>
              <a:off x="928656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6" name=""/>
            <p:cNvSpPr/>
            <p:nvPr/>
          </p:nvSpPr>
          <p:spPr>
            <a:xfrm flipH="1">
              <a:off x="900936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7" name=""/>
            <p:cNvSpPr/>
            <p:nvPr/>
          </p:nvSpPr>
          <p:spPr>
            <a:xfrm flipH="1">
              <a:off x="862848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8" name=""/>
            <p:cNvSpPr/>
            <p:nvPr/>
          </p:nvSpPr>
          <p:spPr>
            <a:xfrm flipH="1">
              <a:off x="841464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9" name=""/>
            <p:cNvSpPr/>
            <p:nvPr/>
          </p:nvSpPr>
          <p:spPr>
            <a:xfrm flipH="1">
              <a:off x="829980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0" name=""/>
            <p:cNvSpPr/>
            <p:nvPr/>
          </p:nvSpPr>
          <p:spPr>
            <a:xfrm flipH="1" flipV="1">
              <a:off x="833112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1" name=""/>
            <p:cNvSpPr/>
            <p:nvPr/>
          </p:nvSpPr>
          <p:spPr>
            <a:xfrm flipH="1" flipV="1">
              <a:off x="861300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2" name=""/>
            <p:cNvSpPr/>
            <p:nvPr/>
          </p:nvSpPr>
          <p:spPr>
            <a:xfrm flipH="1" flipV="1">
              <a:off x="824760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3" name=""/>
            <p:cNvSpPr/>
            <p:nvPr/>
          </p:nvSpPr>
          <p:spPr>
            <a:xfrm>
              <a:off x="8742960" y="2363760"/>
              <a:ext cx="772920" cy="74376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44" name=""/>
          <p:cNvSpPr/>
          <p:nvPr/>
        </p:nvSpPr>
        <p:spPr>
          <a:xfrm>
            <a:off x="8521920" y="2190600"/>
            <a:ext cx="1137960" cy="1137960"/>
          </a:xfrm>
          <a:prstGeom prst="ellipse">
            <a:avLst/>
          </a:prstGeom>
          <a:gradFill rotWithShape="0">
            <a:gsLst>
              <a:gs pos="0">
                <a:srgbClr val="ff4000">
                  <a:alpha val="0"/>
                </a:srgbClr>
              </a:gs>
              <a:gs pos="100000">
                <a:srgbClr val="c9211e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5" name=""/>
          <p:cNvSpPr/>
          <p:nvPr/>
        </p:nvSpPr>
        <p:spPr>
          <a:xfrm>
            <a:off x="8915760" y="4737600"/>
            <a:ext cx="46512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6" name=""/>
          <p:cNvSpPr/>
          <p:nvPr/>
        </p:nvSpPr>
        <p:spPr>
          <a:xfrm>
            <a:off x="8215920" y="1101600"/>
            <a:ext cx="161028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µ              µ</a:t>
            </a:r>
            <a:r>
              <a:rPr b="0" lang="en-US" sz="1300" spc="-1" strike="noStrike" baseline="-8000">
                <a:solidFill>
                  <a:srgbClr val="000000"/>
                </a:solidFill>
                <a:latin typeface="Arial"/>
                <a:ea typeface="Noto Sans CJK SC"/>
              </a:rPr>
              <a:t>λ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Noto Sans CJK SC"/>
              </a:rPr>
              <a:t>’ 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047" name=""/>
          <p:cNvSpPr/>
          <p:nvPr/>
        </p:nvSpPr>
        <p:spPr>
          <a:xfrm>
            <a:off x="5047200" y="1101600"/>
            <a:ext cx="112068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0 mag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048" name=""/>
          <p:cNvSpPr/>
          <p:nvPr/>
        </p:nvSpPr>
        <p:spPr>
          <a:xfrm>
            <a:off x="5047200" y="756360"/>
            <a:ext cx="134928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10 pc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49" name=""/>
          <p:cNvSpPr/>
          <p:nvPr/>
        </p:nvSpPr>
        <p:spPr>
          <a:xfrm>
            <a:off x="493200" y="4377600"/>
            <a:ext cx="933300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λ (Apparent magnitude) 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=  A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λ  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DejaVu Sans"/>
              </a:rPr>
              <a:t>(Extinction)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 µ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Noto Sans CJK SC"/>
              </a:rPr>
              <a:t>(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DejaVu Sans"/>
              </a:rPr>
              <a:t>Modulus)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+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λ</a:t>
            </a:r>
            <a:r>
              <a:rPr b="0" lang="en-US" sz="18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0   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DejaVu Sans"/>
              </a:rPr>
              <a:t>(True Absolute)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0" name=""/>
          <p:cNvSpPr/>
          <p:nvPr/>
        </p:nvSpPr>
        <p:spPr>
          <a:xfrm>
            <a:off x="8362800" y="1208160"/>
            <a:ext cx="74160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←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δμ</a:t>
            </a:r>
            <a:r>
              <a:rPr b="0" lang="en-US" sz="13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λ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→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051" name=""/>
          <p:cNvSpPr/>
          <p:nvPr/>
        </p:nvSpPr>
        <p:spPr>
          <a:xfrm>
            <a:off x="5274720" y="1850760"/>
            <a:ext cx="360" cy="2495520"/>
          </a:xfrm>
          <a:prstGeom prst="line">
            <a:avLst/>
          </a:prstGeom>
          <a:ln cap="rnd" w="18000">
            <a:solidFill>
              <a:srgbClr val="729fcf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52" name=""/>
          <p:cNvSpPr/>
          <p:nvPr/>
        </p:nvSpPr>
        <p:spPr>
          <a:xfrm>
            <a:off x="5383080" y="1850760"/>
            <a:ext cx="360" cy="2495520"/>
          </a:xfrm>
          <a:prstGeom prst="line">
            <a:avLst/>
          </a:prstGeom>
          <a:ln cap="rnd" w="18000">
            <a:solidFill>
              <a:srgbClr val="d4ea6b"/>
            </a:solidFill>
            <a:prstDash val="lgDash"/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53" name="" descr=""/>
          <p:cNvPicPr/>
          <p:nvPr/>
        </p:nvPicPr>
        <p:blipFill>
          <a:blip r:embed="rId3"/>
          <a:stretch/>
        </p:blipFill>
        <p:spPr>
          <a:xfrm>
            <a:off x="1726200" y="1329480"/>
            <a:ext cx="5193720" cy="31802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CC48EBE-7151-4F97-B5EB-F0EA3A0E1E1F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"/>
          <p:cNvSpPr/>
          <p:nvPr/>
        </p:nvSpPr>
        <p:spPr>
          <a:xfrm>
            <a:off x="1751760" y="3299040"/>
            <a:ext cx="1420560" cy="125928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LM Roman 10"/>
                <a:ea typeface="DejaVu Sans"/>
              </a:rPr>
              <a:t>m</a:t>
            </a:r>
            <a:r>
              <a:rPr b="0" lang="en-US" sz="1800" spc="-1" strike="noStrike" baseline="-8000">
                <a:solidFill>
                  <a:srgbClr val="000000"/>
                </a:solidFill>
                <a:latin typeface="LM Roman 10"/>
                <a:ea typeface="DejaVu Sans"/>
              </a:rPr>
              <a:t>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5" name=""/>
          <p:cNvSpPr/>
          <p:nvPr/>
        </p:nvSpPr>
        <p:spPr>
          <a:xfrm>
            <a:off x="3199680" y="950400"/>
            <a:ext cx="1452240" cy="125892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LM Roman 10"/>
                <a:ea typeface="DejaVu Sans"/>
              </a:rPr>
              <a:t>M</a:t>
            </a:r>
            <a:r>
              <a:rPr b="0" lang="en-US" sz="1800" spc="-1" strike="noStrike" baseline="-8000">
                <a:solidFill>
                  <a:srgbClr val="000000"/>
                </a:solidFill>
                <a:latin typeface="LM Roman 10"/>
                <a:ea typeface="DejaVu Sans"/>
              </a:rPr>
              <a:t>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6" name=""/>
          <p:cNvSpPr/>
          <p:nvPr/>
        </p:nvSpPr>
        <p:spPr>
          <a:xfrm flipV="1">
            <a:off x="2407680" y="2208960"/>
            <a:ext cx="1420200" cy="105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7" name=""/>
          <p:cNvSpPr/>
          <p:nvPr/>
        </p:nvSpPr>
        <p:spPr>
          <a:xfrm>
            <a:off x="4152960" y="3299040"/>
            <a:ext cx="1371600" cy="125928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LM Roman 10"/>
                <a:ea typeface="DejaVu Sans"/>
              </a:rPr>
              <a:t>µ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8" name=""/>
          <p:cNvSpPr/>
          <p:nvPr/>
        </p:nvSpPr>
        <p:spPr>
          <a:xfrm flipH="1" flipV="1" rot="10500000">
            <a:off x="3893040" y="2208240"/>
            <a:ext cx="938520" cy="108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59" name=""/>
          <p:cNvSpPr/>
          <p:nvPr/>
        </p:nvSpPr>
        <p:spPr>
          <a:xfrm>
            <a:off x="6282000" y="3299040"/>
            <a:ext cx="1392120" cy="125928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LM Roman 10"/>
                <a:ea typeface="DejaVu Sans"/>
              </a:rPr>
              <a:t>A</a:t>
            </a:r>
            <a:r>
              <a:rPr b="0" lang="en-US" sz="1800" spc="-1" strike="noStrike" baseline="-8000">
                <a:solidFill>
                  <a:srgbClr val="000000"/>
                </a:solidFill>
                <a:latin typeface="LM Roman 10"/>
                <a:ea typeface="DejaVu Sans"/>
              </a:rPr>
              <a:t>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0" name=""/>
          <p:cNvSpPr/>
          <p:nvPr/>
        </p:nvSpPr>
        <p:spPr>
          <a:xfrm>
            <a:off x="7120440" y="914400"/>
            <a:ext cx="1887480" cy="125928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LM Roman 10"/>
                <a:ea typeface="DejaVu Sans"/>
              </a:rPr>
              <a:t>M</a:t>
            </a:r>
            <a:r>
              <a:rPr b="0" lang="en-US" sz="1800" spc="-1" strike="noStrike" baseline="33000">
                <a:solidFill>
                  <a:srgbClr val="000000"/>
                </a:solidFill>
                <a:latin typeface="LM Roman 10"/>
                <a:ea typeface="DejaVu Sans"/>
              </a:rPr>
              <a:t>0</a:t>
            </a:r>
            <a:r>
              <a:rPr b="0" lang="en-US" sz="1800" spc="-1" strike="noStrike" baseline="-8000">
                <a:solidFill>
                  <a:srgbClr val="000000"/>
                </a:solidFill>
                <a:latin typeface="LM Roman 10"/>
                <a:ea typeface="DejaVu Sans"/>
              </a:rPr>
              <a:t>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1" name=""/>
          <p:cNvSpPr/>
          <p:nvPr/>
        </p:nvSpPr>
        <p:spPr>
          <a:xfrm flipH="1" flipV="1">
            <a:off x="4650480" y="2054880"/>
            <a:ext cx="2278080" cy="123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"/>
          <p:cNvSpPr/>
          <p:nvPr/>
        </p:nvSpPr>
        <p:spPr>
          <a:xfrm flipV="1">
            <a:off x="4654800" y="1563480"/>
            <a:ext cx="950760" cy="1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63" name=""/>
          <p:cNvSpPr/>
          <p:nvPr/>
        </p:nvSpPr>
        <p:spPr>
          <a:xfrm>
            <a:off x="7207200" y="1037160"/>
            <a:ext cx="1733040" cy="2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True Absolute Magnitude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64" name=""/>
          <p:cNvSpPr/>
          <p:nvPr/>
        </p:nvSpPr>
        <p:spPr>
          <a:xfrm>
            <a:off x="4211280" y="3464640"/>
            <a:ext cx="1288800" cy="2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Distance Modulus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65" name=""/>
          <p:cNvSpPr/>
          <p:nvPr/>
        </p:nvSpPr>
        <p:spPr>
          <a:xfrm>
            <a:off x="3221280" y="1060920"/>
            <a:ext cx="1417320" cy="2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Absolute Magnitude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66" name=""/>
          <p:cNvSpPr/>
          <p:nvPr/>
        </p:nvSpPr>
        <p:spPr>
          <a:xfrm>
            <a:off x="1733400" y="3476880"/>
            <a:ext cx="1441080" cy="2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Apparent Magnitude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67" name=""/>
          <p:cNvSpPr/>
          <p:nvPr/>
        </p:nvSpPr>
        <p:spPr>
          <a:xfrm>
            <a:off x="6653880" y="3431520"/>
            <a:ext cx="778320" cy="2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Extinction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68" name=""/>
          <p:cNvSpPr/>
          <p:nvPr/>
        </p:nvSpPr>
        <p:spPr>
          <a:xfrm>
            <a:off x="1742400" y="4692600"/>
            <a:ext cx="145692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Luminosity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9" name=""/>
          <p:cNvSpPr/>
          <p:nvPr/>
        </p:nvSpPr>
        <p:spPr>
          <a:xfrm>
            <a:off x="4296600" y="4669200"/>
            <a:ext cx="118872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Distance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0" name=""/>
          <p:cNvSpPr/>
          <p:nvPr/>
        </p:nvSpPr>
        <p:spPr>
          <a:xfrm>
            <a:off x="6425640" y="4656600"/>
            <a:ext cx="1574280" cy="34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Reddening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1" name=""/>
          <p:cNvSpPr/>
          <p:nvPr/>
        </p:nvSpPr>
        <p:spPr>
          <a:xfrm>
            <a:off x="1321920" y="5153400"/>
            <a:ext cx="677232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λ (Apparent magnitude)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Noto Sans CJK SC"/>
              </a:rPr>
              <a:t> 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µ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Noto Sans CJK SC"/>
              </a:rPr>
              <a:t>(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DejaVu Sans"/>
              </a:rPr>
              <a:t>Modulus) 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Noto Sans CJK SC"/>
              </a:rPr>
              <a:t> -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 A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λ  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DejaVu Sans"/>
              </a:rPr>
              <a:t>(Extinction)   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Noto Sans CJK SC"/>
              </a:rPr>
              <a:t>=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Arial"/>
              </a:rPr>
              <a:t>λ</a:t>
            </a:r>
            <a:r>
              <a:rPr b="0" lang="en-US" sz="1800" spc="-1" strike="noStrike" baseline="33000">
                <a:solidFill>
                  <a:srgbClr val="000000"/>
                </a:solidFill>
                <a:latin typeface="Arial"/>
                <a:ea typeface="Arial"/>
              </a:rPr>
              <a:t>0   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DejaVu Sans"/>
              </a:rPr>
              <a:t>(True Absolute)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79354BF-3973-4383-91A1-2CB814003CA8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96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Reddening-free Magnitude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073" name=""/>
          <p:cNvSpPr/>
          <p:nvPr/>
        </p:nvSpPr>
        <p:spPr>
          <a:xfrm>
            <a:off x="1828800" y="3183840"/>
            <a:ext cx="2624400" cy="1362240"/>
          </a:xfrm>
          <a:prstGeom prst="rect">
            <a:avLst/>
          </a:prstGeom>
          <a:solidFill>
            <a:srgbClr val="ffa6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LM Roman 10"/>
                <a:ea typeface="DejaVu Sans"/>
              </a:rPr>
              <a:t>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4" name=""/>
          <p:cNvSpPr/>
          <p:nvPr/>
        </p:nvSpPr>
        <p:spPr>
          <a:xfrm>
            <a:off x="5867280" y="3183840"/>
            <a:ext cx="2624400" cy="1362240"/>
          </a:xfrm>
          <a:prstGeom prst="rect">
            <a:avLst/>
          </a:prstGeom>
          <a:solidFill>
            <a:srgbClr val="ffa6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LM Roman 10"/>
                <a:ea typeface="DejaVu Sans"/>
              </a:rPr>
              <a:t>W</a:t>
            </a:r>
            <a:r>
              <a:rPr b="0" lang="en-US" sz="1800" spc="-1" strike="noStrike" baseline="33000">
                <a:solidFill>
                  <a:srgbClr val="000000"/>
                </a:solidFill>
                <a:latin typeface="LM Roman 10"/>
                <a:ea typeface="DejaVu Sans"/>
              </a:rPr>
              <a:t>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5" name=""/>
          <p:cNvSpPr/>
          <p:nvPr/>
        </p:nvSpPr>
        <p:spPr>
          <a:xfrm>
            <a:off x="3791160" y="1094400"/>
            <a:ext cx="2624400" cy="1362240"/>
          </a:xfrm>
          <a:prstGeom prst="rect">
            <a:avLst/>
          </a:prstGeom>
          <a:solidFill>
            <a:srgbClr val="ffa6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LM Roman 10"/>
                <a:ea typeface="DejaVu Sans"/>
              </a:rPr>
              <a:t>R</a:t>
            </a:r>
            <a:r>
              <a:rPr b="0" lang="en-US" sz="1800" spc="-1" strike="noStrike" baseline="-8000">
                <a:solidFill>
                  <a:srgbClr val="000000"/>
                </a:solidFill>
                <a:latin typeface="LM Roman 10"/>
                <a:ea typeface="DejaVu Sans"/>
              </a:rPr>
              <a:t>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76" name=""/>
          <p:cNvSpPr/>
          <p:nvPr/>
        </p:nvSpPr>
        <p:spPr>
          <a:xfrm flipH="1">
            <a:off x="3033360" y="1670760"/>
            <a:ext cx="745920" cy="161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7" name=""/>
          <p:cNvSpPr/>
          <p:nvPr/>
        </p:nvSpPr>
        <p:spPr>
          <a:xfrm>
            <a:off x="6421320" y="1562760"/>
            <a:ext cx="652680" cy="161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78" name=""/>
          <p:cNvSpPr/>
          <p:nvPr/>
        </p:nvSpPr>
        <p:spPr>
          <a:xfrm>
            <a:off x="4458960" y="3867840"/>
            <a:ext cx="140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FAA7F38-5FCE-41BA-B5E1-463C3FB43F72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96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Reddening-free Magnitude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1080" name="" descr=""/>
          <p:cNvPicPr/>
          <p:nvPr/>
        </p:nvPicPr>
        <p:blipFill>
          <a:blip r:embed="rId1"/>
          <a:stretch/>
        </p:blipFill>
        <p:spPr>
          <a:xfrm>
            <a:off x="59400" y="180000"/>
            <a:ext cx="7940520" cy="5390640"/>
          </a:xfrm>
          <a:prstGeom prst="rect">
            <a:avLst/>
          </a:prstGeom>
          <a:ln w="0">
            <a:noFill/>
          </a:ln>
        </p:spPr>
      </p:pic>
      <p:sp>
        <p:nvSpPr>
          <p:cNvPr id="1081" name=""/>
          <p:cNvSpPr/>
          <p:nvPr/>
        </p:nvSpPr>
        <p:spPr>
          <a:xfrm rot="16200000">
            <a:off x="3672360" y="1855080"/>
            <a:ext cx="93852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Blue Band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082" name=""/>
          <p:cNvSpPr/>
          <p:nvPr/>
        </p:nvSpPr>
        <p:spPr>
          <a:xfrm rot="16200000">
            <a:off x="4046760" y="1725120"/>
            <a:ext cx="1054440" cy="2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Visual Band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083" name=""/>
          <p:cNvSpPr/>
          <p:nvPr/>
        </p:nvSpPr>
        <p:spPr>
          <a:xfrm>
            <a:off x="8157600" y="2948400"/>
            <a:ext cx="153864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Noto Sans CJK SC"/>
              </a:rPr>
              <a:t>A</a:t>
            </a:r>
            <a:r>
              <a:rPr b="0" lang="en-US" sz="1500" spc="-1" strike="noStrike" baseline="-8000">
                <a:solidFill>
                  <a:srgbClr val="000000"/>
                </a:solidFill>
                <a:latin typeface="Arial"/>
                <a:ea typeface="Noto Sans CJK SC"/>
              </a:rPr>
              <a:t>V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Noto Sans CJK SC"/>
              </a:rPr>
              <a:t> / E(B-V) = R</a:t>
            </a:r>
            <a:r>
              <a:rPr b="0" lang="en-US" sz="1500" spc="-1" strike="noStrike" baseline="-8000">
                <a:solidFill>
                  <a:srgbClr val="000000"/>
                </a:solidFill>
                <a:latin typeface="Arial"/>
                <a:ea typeface="Noto Sans CJK SC"/>
              </a:rPr>
              <a:t>V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084" name=""/>
          <p:cNvSpPr/>
          <p:nvPr/>
        </p:nvSpPr>
        <p:spPr>
          <a:xfrm>
            <a:off x="8228520" y="2212200"/>
            <a:ext cx="149508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E(B-V) = A</a:t>
            </a:r>
            <a:r>
              <a:rPr b="0" lang="en-US" sz="1500" spc="-1" strike="noStrike" baseline="-8000">
                <a:solidFill>
                  <a:srgbClr val="000000"/>
                </a:solidFill>
                <a:latin typeface="Arial"/>
                <a:ea typeface="DejaVu Sans"/>
              </a:rPr>
              <a:t>B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- A</a:t>
            </a:r>
            <a:r>
              <a:rPr b="0" lang="en-US" sz="1500" spc="-1" strike="noStrike" baseline="-8000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085" name=""/>
          <p:cNvSpPr/>
          <p:nvPr/>
        </p:nvSpPr>
        <p:spPr>
          <a:xfrm>
            <a:off x="6701400" y="3272400"/>
            <a:ext cx="70380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=    +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6" name=""/>
          <p:cNvSpPr/>
          <p:nvPr/>
        </p:nvSpPr>
        <p:spPr>
          <a:xfrm>
            <a:off x="8228520" y="1924560"/>
            <a:ext cx="1495080" cy="30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E(B-V) = A</a:t>
            </a:r>
            <a:r>
              <a:rPr b="0" lang="en-US" sz="1500" spc="-1" strike="noStrike" baseline="-8000">
                <a:solidFill>
                  <a:srgbClr val="000000"/>
                </a:solidFill>
                <a:latin typeface="Arial"/>
                <a:ea typeface="DejaVu Sans"/>
              </a:rPr>
              <a:t>B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- A</a:t>
            </a:r>
            <a:r>
              <a:rPr b="0" lang="en-US" sz="1500" spc="-1" strike="noStrike" baseline="-8000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6D5F35BA-D9F0-4008-9B4A-6D8A0905CBBB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96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Reddening-free Magnitude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3B35911-6CBF-47C3-93AB-F7488E253E90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" descr=""/>
          <p:cNvPicPr/>
          <p:nvPr/>
        </p:nvPicPr>
        <p:blipFill>
          <a:blip r:embed="rId1"/>
          <a:stretch/>
        </p:blipFill>
        <p:spPr>
          <a:xfrm>
            <a:off x="1477440" y="660600"/>
            <a:ext cx="6675840" cy="4104360"/>
          </a:xfrm>
          <a:prstGeom prst="rect">
            <a:avLst/>
          </a:prstGeom>
          <a:ln w="0">
            <a:noFill/>
          </a:ln>
        </p:spPr>
      </p:pic>
      <p:sp>
        <p:nvSpPr>
          <p:cNvPr id="532" name="PlaceHolder 5"/>
          <p:cNvSpPr/>
          <p:nvPr/>
        </p:nvSpPr>
        <p:spPr>
          <a:xfrm>
            <a:off x="360000" y="180000"/>
            <a:ext cx="9354960" cy="47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8000"/>
                </a:solidFill>
                <a:latin typeface="Arial"/>
                <a:ea typeface="DejaVu Sans"/>
              </a:rPr>
              <a:t>Star Formation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315BFC8-5A24-43D6-8F41-197F53646D7F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"/>
          <p:cNvSpPr/>
          <p:nvPr/>
        </p:nvSpPr>
        <p:spPr>
          <a:xfrm>
            <a:off x="450000" y="964800"/>
            <a:ext cx="3709800" cy="75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Galactic Cepheid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089" name="" descr=""/>
          <p:cNvPicPr/>
          <p:nvPr/>
        </p:nvPicPr>
        <p:blipFill>
          <a:blip r:embed="rId1"/>
          <a:stretch/>
        </p:blipFill>
        <p:spPr>
          <a:xfrm>
            <a:off x="5667120" y="807120"/>
            <a:ext cx="4359960" cy="2305080"/>
          </a:xfrm>
          <a:prstGeom prst="rect">
            <a:avLst/>
          </a:prstGeom>
          <a:ln w="1800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376D9924-2B24-411B-A9D1-E52A1A0F44DF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96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Galactic Cepheid Sample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98C6646-47C5-4B30-80C1-199B84AE408A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3B250D6-1511-4246-B882-9E6F1882D2FD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"/>
          <p:cNvSpPr/>
          <p:nvPr/>
        </p:nvSpPr>
        <p:spPr>
          <a:xfrm>
            <a:off x="3304080" y="1371960"/>
            <a:ext cx="3178440" cy="319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2" name=""/>
          <p:cNvSpPr/>
          <p:nvPr/>
        </p:nvSpPr>
        <p:spPr>
          <a:xfrm>
            <a:off x="3612600" y="2714760"/>
            <a:ext cx="910800" cy="453600"/>
          </a:xfrm>
          <a:prstGeom prst="rect">
            <a:avLst/>
          </a:pr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LM Roman 10"/>
                <a:ea typeface="DejaVu Sans"/>
              </a:rPr>
              <a:t>logP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3" name=""/>
          <p:cNvSpPr/>
          <p:nvPr/>
        </p:nvSpPr>
        <p:spPr>
          <a:xfrm>
            <a:off x="4150800" y="3051360"/>
            <a:ext cx="1452600" cy="140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LM Roman 10"/>
                <a:ea typeface="DejaVu Sans"/>
              </a:rPr>
              <a:t>(PL)</a:t>
            </a:r>
            <a:r>
              <a:rPr b="0" lang="en-US" sz="1800" spc="-1" strike="noStrike" baseline="-8000">
                <a:solidFill>
                  <a:srgbClr val="000000"/>
                </a:solidFill>
                <a:latin typeface="LM Roman 10"/>
                <a:ea typeface="DejaVu Sans"/>
              </a:rPr>
              <a:t>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4" name=""/>
          <p:cNvSpPr/>
          <p:nvPr/>
        </p:nvSpPr>
        <p:spPr>
          <a:xfrm>
            <a:off x="4187160" y="1492920"/>
            <a:ext cx="1416240" cy="140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LM Roman 10"/>
                <a:ea typeface="DejaVu Sans"/>
              </a:rPr>
              <a:t>PW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5" name=""/>
          <p:cNvSpPr/>
          <p:nvPr/>
        </p:nvSpPr>
        <p:spPr>
          <a:xfrm flipV="1">
            <a:off x="3612600" y="2239560"/>
            <a:ext cx="498960" cy="49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6" name=""/>
          <p:cNvSpPr/>
          <p:nvPr/>
        </p:nvSpPr>
        <p:spPr>
          <a:xfrm>
            <a:off x="3612600" y="3171240"/>
            <a:ext cx="535320" cy="53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97" name=""/>
          <p:cNvSpPr/>
          <p:nvPr/>
        </p:nvSpPr>
        <p:spPr>
          <a:xfrm>
            <a:off x="4968000" y="2265120"/>
            <a:ext cx="1416240" cy="140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LM Roman 10"/>
                <a:ea typeface="DejaVu Sans"/>
              </a:rPr>
              <a:t>(Δ-Δ)</a:t>
            </a:r>
            <a:r>
              <a:rPr b="0" lang="en-US" sz="1800" spc="-1" strike="noStrike" baseline="-8000">
                <a:solidFill>
                  <a:srgbClr val="000000"/>
                </a:solidFill>
                <a:latin typeface="LM Roman 10"/>
                <a:ea typeface="DejaVu Sans"/>
              </a:rPr>
              <a:t>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83DEE68-EC34-4F43-9CEF-F13379C7A9AF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96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Period Luminosity Relation</a:t>
            </a:r>
            <a:endParaRPr b="0" lang="en-US" sz="3300" spc="-1" strike="noStrike">
              <a:latin typeface="Arial"/>
            </a:endParaRPr>
          </a:p>
        </p:txBody>
      </p:sp>
      <p:pic>
        <p:nvPicPr>
          <p:cNvPr id="1099" name="" descr=""/>
          <p:cNvPicPr/>
          <p:nvPr/>
        </p:nvPicPr>
        <p:blipFill>
          <a:blip r:embed="rId1"/>
          <a:stretch/>
        </p:blipFill>
        <p:spPr>
          <a:xfrm>
            <a:off x="51840" y="757800"/>
            <a:ext cx="3216240" cy="2359080"/>
          </a:xfrm>
          <a:prstGeom prst="rect">
            <a:avLst/>
          </a:prstGeom>
          <a:ln w="0">
            <a:noFill/>
          </a:ln>
        </p:spPr>
      </p:pic>
      <p:pic>
        <p:nvPicPr>
          <p:cNvPr id="1100" name="" descr=""/>
          <p:cNvPicPr/>
          <p:nvPr/>
        </p:nvPicPr>
        <p:blipFill>
          <a:blip r:embed="rId2"/>
          <a:stretch/>
        </p:blipFill>
        <p:spPr>
          <a:xfrm>
            <a:off x="6715080" y="725400"/>
            <a:ext cx="3249000" cy="2382840"/>
          </a:xfrm>
          <a:prstGeom prst="rect">
            <a:avLst/>
          </a:prstGeom>
          <a:ln w="0">
            <a:noFill/>
          </a:ln>
        </p:spPr>
      </p:pic>
      <p:pic>
        <p:nvPicPr>
          <p:cNvPr id="1101" name="" descr=""/>
          <p:cNvPicPr/>
          <p:nvPr/>
        </p:nvPicPr>
        <p:blipFill>
          <a:blip r:embed="rId3"/>
          <a:stretch/>
        </p:blipFill>
        <p:spPr>
          <a:xfrm>
            <a:off x="3429000" y="715680"/>
            <a:ext cx="3293280" cy="2415600"/>
          </a:xfrm>
          <a:prstGeom prst="rect">
            <a:avLst/>
          </a:prstGeom>
          <a:ln w="0">
            <a:noFill/>
          </a:ln>
        </p:spPr>
      </p:pic>
      <p:pic>
        <p:nvPicPr>
          <p:cNvPr id="1102" name="" descr=""/>
          <p:cNvPicPr/>
          <p:nvPr/>
        </p:nvPicPr>
        <p:blipFill>
          <a:blip r:embed="rId4"/>
          <a:stretch/>
        </p:blipFill>
        <p:spPr>
          <a:xfrm>
            <a:off x="64440" y="3135600"/>
            <a:ext cx="3199680" cy="2346480"/>
          </a:xfrm>
          <a:prstGeom prst="rect">
            <a:avLst/>
          </a:prstGeom>
          <a:ln w="0">
            <a:noFill/>
          </a:ln>
        </p:spPr>
      </p:pic>
      <p:pic>
        <p:nvPicPr>
          <p:cNvPr id="1103" name="" descr=""/>
          <p:cNvPicPr/>
          <p:nvPr/>
        </p:nvPicPr>
        <p:blipFill>
          <a:blip r:embed="rId5"/>
          <a:stretch/>
        </p:blipFill>
        <p:spPr>
          <a:xfrm>
            <a:off x="3425040" y="3148560"/>
            <a:ext cx="3279960" cy="2405520"/>
          </a:xfrm>
          <a:prstGeom prst="rect">
            <a:avLst/>
          </a:prstGeom>
          <a:ln w="0">
            <a:noFill/>
          </a:ln>
        </p:spPr>
      </p:pic>
      <p:pic>
        <p:nvPicPr>
          <p:cNvPr id="1104" name="" descr=""/>
          <p:cNvPicPr/>
          <p:nvPr/>
        </p:nvPicPr>
        <p:blipFill>
          <a:blip r:embed="rId6"/>
          <a:stretch/>
        </p:blipFill>
        <p:spPr>
          <a:xfrm>
            <a:off x="6726600" y="3174840"/>
            <a:ext cx="3243960" cy="2379240"/>
          </a:xfrm>
          <a:prstGeom prst="rect">
            <a:avLst/>
          </a:prstGeom>
          <a:ln w="0">
            <a:noFill/>
          </a:ln>
        </p:spPr>
      </p:pic>
      <p:sp>
        <p:nvSpPr>
          <p:cNvPr id="1105" name="PlaceHolder 2"/>
          <p:cNvSpPr>
            <a:spLocks noGrp="1"/>
          </p:cNvSpPr>
          <p:nvPr>
            <p:ph type="title"/>
          </p:nvPr>
        </p:nvSpPr>
        <p:spPr>
          <a:xfrm>
            <a:off x="360000" y="188280"/>
            <a:ext cx="935496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8000"/>
                </a:solidFill>
                <a:latin typeface="Arial"/>
              </a:rPr>
              <a:t>Period-Luminosity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C16AD5C-E97B-4147-A238-8C4D29163154}" type="slidenum">
              <a:t>34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"/>
          <p:cNvSpPr/>
          <p:nvPr/>
        </p:nvSpPr>
        <p:spPr>
          <a:xfrm>
            <a:off x="6593400" y="792360"/>
            <a:ext cx="3448440" cy="2452320"/>
          </a:xfrm>
          <a:custGeom>
            <a:avLst/>
            <a:gdLst/>
            <a:ahLst/>
            <a:rect l="l" t="t" r="r" b="b"/>
            <a:pathLst>
              <a:path w="30362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26762" y="21600"/>
                </a:lnTo>
                <a:arcTo wR="5162" hR="3600" stAng="5400000" swAng="5400000"/>
                <a:lnTo>
                  <a:pt x="21600" y="3600"/>
                </a:lnTo>
                <a:arcTo wR="5162" hR="3600" stAng="10800000" swAng="5400000"/>
                <a:close/>
              </a:path>
            </a:pathLst>
          </a:custGeom>
          <a:solidFill>
            <a:srgbClr val="81ac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07" name=""/>
          <p:cNvSpPr/>
          <p:nvPr/>
        </p:nvSpPr>
        <p:spPr>
          <a:xfrm flipV="1">
            <a:off x="8510400" y="1420560"/>
            <a:ext cx="1149480" cy="1587600"/>
          </a:xfrm>
          <a:prstGeom prst="line">
            <a:avLst/>
          </a:prstGeom>
          <a:ln w="36720">
            <a:solidFill>
              <a:srgbClr val="2a609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8" name=""/>
          <p:cNvSpPr/>
          <p:nvPr/>
        </p:nvSpPr>
        <p:spPr>
          <a:xfrm flipV="1">
            <a:off x="8321760" y="1608840"/>
            <a:ext cx="1353240" cy="1371600"/>
          </a:xfrm>
          <a:prstGeom prst="line">
            <a:avLst/>
          </a:prstGeom>
          <a:ln w="36720">
            <a:solidFill>
              <a:srgbClr val="55308d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09" name=""/>
          <p:cNvSpPr/>
          <p:nvPr/>
        </p:nvSpPr>
        <p:spPr>
          <a:xfrm flipV="1">
            <a:off x="8321760" y="1744560"/>
            <a:ext cx="1338120" cy="1056600"/>
          </a:xfrm>
          <a:prstGeom prst="line">
            <a:avLst/>
          </a:prstGeom>
          <a:ln w="36720">
            <a:solidFill>
              <a:srgbClr val="bf0041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0" name=""/>
          <p:cNvSpPr/>
          <p:nvPr/>
        </p:nvSpPr>
        <p:spPr>
          <a:xfrm flipV="1">
            <a:off x="8276040" y="1812600"/>
            <a:ext cx="1388520" cy="871200"/>
          </a:xfrm>
          <a:prstGeom prst="line">
            <a:avLst/>
          </a:prstGeom>
          <a:ln w="36720">
            <a:solidFill>
              <a:srgbClr val="ff8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1" name=""/>
          <p:cNvSpPr/>
          <p:nvPr/>
        </p:nvSpPr>
        <p:spPr>
          <a:xfrm flipV="1">
            <a:off x="8407800" y="1552320"/>
            <a:ext cx="1252080" cy="1439640"/>
          </a:xfrm>
          <a:prstGeom prst="line">
            <a:avLst/>
          </a:prstGeom>
          <a:ln w="36720">
            <a:solidFill>
              <a:srgbClr val="ffff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2" name=""/>
          <p:cNvSpPr/>
          <p:nvPr/>
        </p:nvSpPr>
        <p:spPr>
          <a:xfrm flipV="1">
            <a:off x="8276040" y="1880640"/>
            <a:ext cx="1398960" cy="70416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3" name=""/>
          <p:cNvSpPr/>
          <p:nvPr/>
        </p:nvSpPr>
        <p:spPr>
          <a:xfrm>
            <a:off x="8278200" y="1105560"/>
            <a:ext cx="1512720" cy="1946520"/>
          </a:xfrm>
          <a:custGeom>
            <a:avLst/>
            <a:gdLst/>
            <a:ahLst/>
            <a:rect l="l" t="t" r="r" b="b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14" name=""/>
          <p:cNvSpPr/>
          <p:nvPr/>
        </p:nvSpPr>
        <p:spPr>
          <a:xfrm>
            <a:off x="8238600" y="2159280"/>
            <a:ext cx="10944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15" name=""/>
          <p:cNvSpPr/>
          <p:nvPr/>
        </p:nvSpPr>
        <p:spPr>
          <a:xfrm>
            <a:off x="9129960" y="2986920"/>
            <a:ext cx="360" cy="1058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16" name=""/>
          <p:cNvSpPr/>
          <p:nvPr/>
        </p:nvSpPr>
        <p:spPr>
          <a:xfrm>
            <a:off x="8311680" y="2011320"/>
            <a:ext cx="52884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LM Roman 10"/>
                <a:ea typeface="DejaVu Sans"/>
              </a:rPr>
              <a:t>ΔM</a:t>
            </a:r>
            <a:r>
              <a:rPr b="0" lang="en-US" sz="1100" spc="-1" strike="noStrike" baseline="-8000">
                <a:solidFill>
                  <a:srgbClr val="000000"/>
                </a:solidFill>
                <a:latin typeface="LM Roman 10"/>
                <a:ea typeface="DejaVu Sans"/>
              </a:rPr>
              <a:t>λ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117" name=""/>
          <p:cNvSpPr/>
          <p:nvPr/>
        </p:nvSpPr>
        <p:spPr>
          <a:xfrm>
            <a:off x="8939880" y="2659320"/>
            <a:ext cx="77904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LM Roman 10"/>
                <a:ea typeface="DejaVu Sans"/>
              </a:rPr>
              <a:t>ΔW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118" name=""/>
          <p:cNvSpPr/>
          <p:nvPr/>
        </p:nvSpPr>
        <p:spPr>
          <a:xfrm>
            <a:off x="9625680" y="1275120"/>
            <a:ext cx="170280" cy="17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0" bIns="90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LM Roman 10"/>
                <a:ea typeface="DejaVu Sans"/>
              </a:rPr>
              <a:t>B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119" name=""/>
          <p:cNvSpPr/>
          <p:nvPr/>
        </p:nvSpPr>
        <p:spPr>
          <a:xfrm>
            <a:off x="9625680" y="1420200"/>
            <a:ext cx="170280" cy="17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LM Roman 10"/>
                <a:ea typeface="DejaVu Sans"/>
              </a:rPr>
              <a:t>V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20" name=""/>
          <p:cNvSpPr/>
          <p:nvPr/>
        </p:nvSpPr>
        <p:spPr>
          <a:xfrm>
            <a:off x="9679680" y="1538640"/>
            <a:ext cx="130680" cy="17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LM Roman 10"/>
                <a:ea typeface="DejaVu Sans"/>
              </a:rPr>
              <a:t>I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21" name=""/>
          <p:cNvSpPr/>
          <p:nvPr/>
        </p:nvSpPr>
        <p:spPr>
          <a:xfrm>
            <a:off x="9659160" y="1647720"/>
            <a:ext cx="153720" cy="17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LM Roman 10"/>
                <a:ea typeface="DejaVu Sans"/>
              </a:rPr>
              <a:t>J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22" name=""/>
          <p:cNvSpPr/>
          <p:nvPr/>
        </p:nvSpPr>
        <p:spPr>
          <a:xfrm>
            <a:off x="9626040" y="1770120"/>
            <a:ext cx="175680" cy="17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LM Roman 10"/>
                <a:ea typeface="DejaVu Sans"/>
              </a:rPr>
              <a:t>H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23" name=""/>
          <p:cNvSpPr/>
          <p:nvPr/>
        </p:nvSpPr>
        <p:spPr>
          <a:xfrm>
            <a:off x="9626040" y="1892520"/>
            <a:ext cx="169920" cy="17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LM Roman 10"/>
                <a:ea typeface="DejaVu Sans"/>
              </a:rPr>
              <a:t>K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24" name=""/>
          <p:cNvSpPr/>
          <p:nvPr/>
        </p:nvSpPr>
        <p:spPr>
          <a:xfrm flipV="1">
            <a:off x="6705720" y="1855800"/>
            <a:ext cx="1400760" cy="72972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5" name=""/>
          <p:cNvSpPr/>
          <p:nvPr/>
        </p:nvSpPr>
        <p:spPr>
          <a:xfrm>
            <a:off x="6714000" y="1105560"/>
            <a:ext cx="1476720" cy="1933920"/>
          </a:xfrm>
          <a:custGeom>
            <a:avLst/>
            <a:gdLst/>
            <a:ahLst/>
            <a:rect l="l" t="t" r="r" b="b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6" name=""/>
          <p:cNvSpPr/>
          <p:nvPr/>
        </p:nvSpPr>
        <p:spPr>
          <a:xfrm>
            <a:off x="7469640" y="1683720"/>
            <a:ext cx="133560" cy="1332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27" name=""/>
          <p:cNvSpPr/>
          <p:nvPr/>
        </p:nvSpPr>
        <p:spPr>
          <a:xfrm flipV="1">
            <a:off x="7535160" y="1834200"/>
            <a:ext cx="360" cy="27288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28" name=""/>
          <p:cNvSpPr/>
          <p:nvPr/>
        </p:nvSpPr>
        <p:spPr>
          <a:xfrm>
            <a:off x="6721920" y="2032200"/>
            <a:ext cx="51552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LM Roman 10"/>
                <a:ea typeface="DejaVu Sans"/>
              </a:rPr>
              <a:t>ΔΜ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29" name=""/>
          <p:cNvSpPr/>
          <p:nvPr/>
        </p:nvSpPr>
        <p:spPr>
          <a:xfrm>
            <a:off x="7348680" y="2647800"/>
            <a:ext cx="69912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LM Roman 10"/>
                <a:ea typeface="DejaVu Sans"/>
              </a:rPr>
              <a:t>ΔW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30" name=""/>
          <p:cNvSpPr/>
          <p:nvPr/>
        </p:nvSpPr>
        <p:spPr>
          <a:xfrm>
            <a:off x="7513920" y="1774440"/>
            <a:ext cx="589680" cy="20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LM Roman 10"/>
                <a:ea typeface="DejaVu Sans"/>
              </a:rPr>
              <a:t>δA</a:t>
            </a:r>
            <a:r>
              <a:rPr b="0" lang="en-US" sz="1050" spc="-1" strike="noStrike" baseline="-8000">
                <a:solidFill>
                  <a:srgbClr val="000000"/>
                </a:solidFill>
                <a:latin typeface="LM Roman 10"/>
                <a:ea typeface="DejaVu Sans"/>
              </a:rPr>
              <a:t>λ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131" name=""/>
          <p:cNvSpPr/>
          <p:nvPr/>
        </p:nvSpPr>
        <p:spPr>
          <a:xfrm rot="20098800">
            <a:off x="7557480" y="1927800"/>
            <a:ext cx="74196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52640" bIns="1526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000000"/>
                </a:solidFill>
                <a:latin typeface="LM Roman 10"/>
                <a:ea typeface="DejaVu Sans"/>
              </a:rPr>
              <a:t>Slope = α</a:t>
            </a:r>
            <a:r>
              <a:rPr b="0" lang="en-US" sz="900" spc="-1" strike="noStrike" baseline="-8000">
                <a:solidFill>
                  <a:srgbClr val="000000"/>
                </a:solidFill>
                <a:latin typeface="LM Roman 10"/>
                <a:ea typeface="DejaVu Sans"/>
              </a:rPr>
              <a:t>λ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132" name=""/>
          <p:cNvSpPr/>
          <p:nvPr/>
        </p:nvSpPr>
        <p:spPr>
          <a:xfrm>
            <a:off x="7521840" y="3003480"/>
            <a:ext cx="360" cy="1094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3" name=""/>
          <p:cNvSpPr/>
          <p:nvPr/>
        </p:nvSpPr>
        <p:spPr>
          <a:xfrm>
            <a:off x="6665400" y="2184480"/>
            <a:ext cx="10944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4" name=""/>
          <p:cNvSpPr/>
          <p:nvPr/>
        </p:nvSpPr>
        <p:spPr>
          <a:xfrm>
            <a:off x="7554600" y="792360"/>
            <a:ext cx="189972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LM Roman 10"/>
                <a:ea typeface="DejaVu Sans"/>
              </a:rPr>
              <a:t>From all Cepheids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43828D6-6374-497B-B331-37DE2DCF411B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"/>
          <p:cNvSpPr/>
          <p:nvPr/>
        </p:nvSpPr>
        <p:spPr>
          <a:xfrm flipV="1">
            <a:off x="6844320" y="2358720"/>
            <a:ext cx="2347200" cy="122256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6" name=""/>
          <p:cNvSpPr/>
          <p:nvPr/>
        </p:nvSpPr>
        <p:spPr>
          <a:xfrm>
            <a:off x="6867720" y="1560240"/>
            <a:ext cx="2739600" cy="2739600"/>
          </a:xfrm>
          <a:custGeom>
            <a:avLst/>
            <a:gdLst/>
            <a:ahLst/>
            <a:rect l="l" t="t" r="r" b="b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7" name=""/>
          <p:cNvSpPr/>
          <p:nvPr/>
        </p:nvSpPr>
        <p:spPr>
          <a:xfrm>
            <a:off x="7212240" y="2934360"/>
            <a:ext cx="225000" cy="2250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8" name=""/>
          <p:cNvSpPr/>
          <p:nvPr/>
        </p:nvSpPr>
        <p:spPr>
          <a:xfrm>
            <a:off x="9096840" y="2610360"/>
            <a:ext cx="225000" cy="2250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39" name=""/>
          <p:cNvSpPr/>
          <p:nvPr/>
        </p:nvSpPr>
        <p:spPr>
          <a:xfrm>
            <a:off x="8124840" y="2070360"/>
            <a:ext cx="225000" cy="2250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40" name=""/>
          <p:cNvSpPr/>
          <p:nvPr/>
        </p:nvSpPr>
        <p:spPr>
          <a:xfrm flipV="1">
            <a:off x="8234640" y="2322360"/>
            <a:ext cx="360" cy="45720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"/>
          <p:cNvSpPr/>
          <p:nvPr/>
        </p:nvSpPr>
        <p:spPr>
          <a:xfrm>
            <a:off x="8206560" y="2346120"/>
            <a:ext cx="627480" cy="30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δA</a:t>
            </a:r>
            <a:r>
              <a:rPr b="0" lang="en-US" sz="15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1500" spc="-1" strike="noStrike" baseline="-8000">
                <a:solidFill>
                  <a:srgbClr val="000000"/>
                </a:solidFill>
                <a:latin typeface="Arial"/>
                <a:ea typeface="DejaVu Sans"/>
              </a:rPr>
              <a:t>λ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4F61531-EF04-4900-8E4B-3BC530881A75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"/>
          <p:cNvSpPr/>
          <p:nvPr/>
        </p:nvSpPr>
        <p:spPr>
          <a:xfrm flipV="1">
            <a:off x="6839280" y="2358360"/>
            <a:ext cx="2347200" cy="122256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3" name=""/>
          <p:cNvSpPr/>
          <p:nvPr/>
        </p:nvSpPr>
        <p:spPr>
          <a:xfrm>
            <a:off x="6862680" y="1559880"/>
            <a:ext cx="2739600" cy="2739600"/>
          </a:xfrm>
          <a:custGeom>
            <a:avLst/>
            <a:gdLst/>
            <a:ahLst/>
            <a:rect l="l" t="t" r="r" b="b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4" name=""/>
          <p:cNvSpPr/>
          <p:nvPr/>
        </p:nvSpPr>
        <p:spPr>
          <a:xfrm>
            <a:off x="8119800" y="2070000"/>
            <a:ext cx="225000" cy="2250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45" name=""/>
          <p:cNvSpPr/>
          <p:nvPr/>
        </p:nvSpPr>
        <p:spPr>
          <a:xfrm flipV="1">
            <a:off x="8229600" y="2322000"/>
            <a:ext cx="360" cy="45720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46" name=""/>
          <p:cNvSpPr/>
          <p:nvPr/>
        </p:nvSpPr>
        <p:spPr>
          <a:xfrm>
            <a:off x="6231600" y="2729520"/>
            <a:ext cx="8294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Δm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7" name=""/>
          <p:cNvSpPr/>
          <p:nvPr/>
        </p:nvSpPr>
        <p:spPr>
          <a:xfrm>
            <a:off x="7988400" y="4385520"/>
            <a:ext cx="75456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ΔW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8" name=""/>
          <p:cNvSpPr/>
          <p:nvPr/>
        </p:nvSpPr>
        <p:spPr>
          <a:xfrm>
            <a:off x="2057400" y="2463840"/>
            <a:ext cx="2410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δA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DejaVu Sans"/>
              </a:rPr>
              <a:t>λ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= Δm – α</a:t>
            </a:r>
            <a:r>
              <a:rPr b="0" lang="en-US" sz="1800" spc="-1" strike="noStrike" baseline="-8000">
                <a:solidFill>
                  <a:srgbClr val="000000"/>
                </a:solidFill>
                <a:latin typeface="Arial"/>
                <a:ea typeface="DejaVu Sans"/>
              </a:rPr>
              <a:t>λ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(ΔW)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49" name=""/>
          <p:cNvSpPr/>
          <p:nvPr/>
        </p:nvSpPr>
        <p:spPr>
          <a:xfrm>
            <a:off x="361800" y="1613520"/>
            <a:ext cx="52992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Possible correction in extinction for given modulus: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0" name=""/>
          <p:cNvSpPr/>
          <p:nvPr/>
        </p:nvSpPr>
        <p:spPr>
          <a:xfrm>
            <a:off x="8193960" y="2350080"/>
            <a:ext cx="52308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δA</a:t>
            </a:r>
            <a:r>
              <a:rPr b="0" lang="en-US" sz="1500" spc="-1" strike="noStrike" baseline="-8000">
                <a:solidFill>
                  <a:srgbClr val="000000"/>
                </a:solidFill>
                <a:latin typeface="Arial"/>
                <a:ea typeface="DejaVu Sans"/>
              </a:rPr>
              <a:t>λ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151" name=""/>
          <p:cNvSpPr/>
          <p:nvPr/>
        </p:nvSpPr>
        <p:spPr>
          <a:xfrm>
            <a:off x="675000" y="3535200"/>
            <a:ext cx="469116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What if distance modulus require correction?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2" name=""/>
          <p:cNvSpPr/>
          <p:nvPr/>
        </p:nvSpPr>
        <p:spPr>
          <a:xfrm rot="20100000">
            <a:off x="8690040" y="2331720"/>
            <a:ext cx="1169640" cy="2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Slope = α</a:t>
            </a:r>
            <a:r>
              <a:rPr b="0" lang="en-US" sz="1200" spc="-1" strike="noStrike" baseline="-8000">
                <a:solidFill>
                  <a:srgbClr val="000000"/>
                </a:solidFill>
                <a:latin typeface="Arial"/>
                <a:ea typeface="DejaVu Sans"/>
              </a:rPr>
              <a:t>λ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53" name=""/>
          <p:cNvSpPr/>
          <p:nvPr/>
        </p:nvSpPr>
        <p:spPr>
          <a:xfrm>
            <a:off x="8267400" y="4221000"/>
            <a:ext cx="360" cy="1836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4" name=""/>
          <p:cNvSpPr/>
          <p:nvPr/>
        </p:nvSpPr>
        <p:spPr>
          <a:xfrm>
            <a:off x="6771600" y="2908800"/>
            <a:ext cx="1836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7282B74-8407-4510-A49A-660A769A9B20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"/>
          <p:cNvSpPr/>
          <p:nvPr/>
        </p:nvSpPr>
        <p:spPr>
          <a:xfrm flipV="1">
            <a:off x="6839280" y="2358360"/>
            <a:ext cx="2347200" cy="122256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6" name=""/>
          <p:cNvSpPr/>
          <p:nvPr/>
        </p:nvSpPr>
        <p:spPr>
          <a:xfrm>
            <a:off x="6862680" y="1559880"/>
            <a:ext cx="2739600" cy="2739600"/>
          </a:xfrm>
          <a:custGeom>
            <a:avLst/>
            <a:gdLst/>
            <a:ahLst/>
            <a:rect l="l" t="t" r="r" b="b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7" name=""/>
          <p:cNvSpPr/>
          <p:nvPr/>
        </p:nvSpPr>
        <p:spPr>
          <a:xfrm>
            <a:off x="8119800" y="2070000"/>
            <a:ext cx="225000" cy="2250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58" name=""/>
          <p:cNvSpPr/>
          <p:nvPr/>
        </p:nvSpPr>
        <p:spPr>
          <a:xfrm flipV="1">
            <a:off x="6839280" y="914400"/>
            <a:ext cx="2990520" cy="2392200"/>
          </a:xfrm>
          <a:prstGeom prst="line">
            <a:avLst/>
          </a:prstGeom>
          <a:ln w="0">
            <a:solidFill>
              <a:srgbClr val="000000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1159" name=""/>
          <p:cNvSpPr/>
          <p:nvPr/>
        </p:nvSpPr>
        <p:spPr>
          <a:xfrm rot="19200000">
            <a:off x="9149760" y="1153080"/>
            <a:ext cx="828000" cy="2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Slope = 1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160" name=""/>
          <p:cNvSpPr/>
          <p:nvPr/>
        </p:nvSpPr>
        <p:spPr>
          <a:xfrm>
            <a:off x="7121520" y="4399920"/>
            <a:ext cx="230004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Deviation from PW relation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161" name=""/>
          <p:cNvSpPr/>
          <p:nvPr/>
        </p:nvSpPr>
        <p:spPr>
          <a:xfrm rot="16200000">
            <a:off x="5496840" y="2885400"/>
            <a:ext cx="22255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Deviation from PL relation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1162" name=""/>
          <p:cNvSpPr/>
          <p:nvPr/>
        </p:nvSpPr>
        <p:spPr>
          <a:xfrm>
            <a:off x="313200" y="1284840"/>
            <a:ext cx="53298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Let there is δμ correction required in modulus, then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3" name=""/>
          <p:cNvSpPr/>
          <p:nvPr/>
        </p:nvSpPr>
        <p:spPr>
          <a:xfrm>
            <a:off x="1035000" y="2531880"/>
            <a:ext cx="297216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W = M + R</a:t>
            </a:r>
            <a:r>
              <a:rPr b="0" lang="en-US" sz="1600" spc="-1" strike="noStrike" baseline="-8000">
                <a:solidFill>
                  <a:srgbClr val="000000"/>
                </a:solidFill>
                <a:latin typeface="Arial"/>
                <a:ea typeface="DejaVu Sans"/>
              </a:rPr>
              <a:t>V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(B - V) + µ + δμ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4" name=""/>
          <p:cNvSpPr/>
          <p:nvPr/>
        </p:nvSpPr>
        <p:spPr>
          <a:xfrm>
            <a:off x="1054080" y="1940400"/>
            <a:ext cx="278424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 = M</a:t>
            </a:r>
            <a:r>
              <a:rPr b="0" lang="en-US" sz="1600" spc="-1" strike="noStrike" baseline="-8000">
                <a:solidFill>
                  <a:srgbClr val="000000"/>
                </a:solidFill>
                <a:latin typeface="Arial"/>
                <a:ea typeface="DejaVu Sans"/>
              </a:rPr>
              <a:t>0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 + µ + δμ + A</a:t>
            </a:r>
            <a:r>
              <a:rPr b="0" lang="en-US" sz="1600" spc="-1" strike="noStrike" baseline="-8000">
                <a:solidFill>
                  <a:srgbClr val="000000"/>
                </a:solidFill>
                <a:latin typeface="Arial"/>
                <a:ea typeface="DejaVu Sans"/>
              </a:rPr>
              <a:t>λ + 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δA</a:t>
            </a:r>
            <a:r>
              <a:rPr b="0" lang="en-US" sz="1600" spc="-1" strike="noStrike" baseline="-8000">
                <a:solidFill>
                  <a:srgbClr val="000000"/>
                </a:solidFill>
                <a:latin typeface="Arial"/>
                <a:ea typeface="DejaVu Sans"/>
              </a:rPr>
              <a:t>λ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165" name=""/>
          <p:cNvSpPr/>
          <p:nvPr/>
        </p:nvSpPr>
        <p:spPr>
          <a:xfrm>
            <a:off x="367920" y="4581000"/>
            <a:ext cx="679896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Implies, star will shift in the line of slope 1 for modulus adjustment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6" name=""/>
          <p:cNvSpPr/>
          <p:nvPr/>
        </p:nvSpPr>
        <p:spPr>
          <a:xfrm>
            <a:off x="7579800" y="2502000"/>
            <a:ext cx="225000" cy="22500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67" name=""/>
          <p:cNvSpPr/>
          <p:nvPr/>
        </p:nvSpPr>
        <p:spPr>
          <a:xfrm>
            <a:off x="8515800" y="1746000"/>
            <a:ext cx="225000" cy="22500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68" name=""/>
          <p:cNvSpPr/>
          <p:nvPr/>
        </p:nvSpPr>
        <p:spPr>
          <a:xfrm>
            <a:off x="8911800" y="1458000"/>
            <a:ext cx="225000" cy="22500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69" name=""/>
          <p:cNvSpPr/>
          <p:nvPr/>
        </p:nvSpPr>
        <p:spPr>
          <a:xfrm>
            <a:off x="7183800" y="2826000"/>
            <a:ext cx="225000" cy="22500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0" name=""/>
          <p:cNvSpPr/>
          <p:nvPr/>
        </p:nvSpPr>
        <p:spPr>
          <a:xfrm>
            <a:off x="7754400" y="4080240"/>
            <a:ext cx="511200" cy="3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1" name=""/>
          <p:cNvSpPr/>
          <p:nvPr/>
        </p:nvSpPr>
        <p:spPr>
          <a:xfrm>
            <a:off x="8330400" y="4080240"/>
            <a:ext cx="511200" cy="3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2" name=""/>
          <p:cNvSpPr/>
          <p:nvPr/>
        </p:nvSpPr>
        <p:spPr>
          <a:xfrm>
            <a:off x="7338600" y="4188240"/>
            <a:ext cx="914400" cy="3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3" name=""/>
          <p:cNvSpPr/>
          <p:nvPr/>
        </p:nvSpPr>
        <p:spPr>
          <a:xfrm>
            <a:off x="8310600" y="3936240"/>
            <a:ext cx="797400" cy="3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4" name=""/>
          <p:cNvSpPr/>
          <p:nvPr/>
        </p:nvSpPr>
        <p:spPr>
          <a:xfrm>
            <a:off x="6937920" y="4006800"/>
            <a:ext cx="43920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δμ</a:t>
            </a:r>
            <a:r>
              <a:rPr b="0" lang="en-US" sz="14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75" name=""/>
          <p:cNvSpPr/>
          <p:nvPr/>
        </p:nvSpPr>
        <p:spPr>
          <a:xfrm>
            <a:off x="7549920" y="3791160"/>
            <a:ext cx="43920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δμ</a:t>
            </a:r>
            <a:r>
              <a:rPr b="0" lang="en-US" sz="14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76" name=""/>
          <p:cNvSpPr/>
          <p:nvPr/>
        </p:nvSpPr>
        <p:spPr>
          <a:xfrm>
            <a:off x="8773920" y="3971520"/>
            <a:ext cx="43920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δμ</a:t>
            </a:r>
            <a:r>
              <a:rPr b="0" lang="en-US" sz="14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77" name=""/>
          <p:cNvSpPr/>
          <p:nvPr/>
        </p:nvSpPr>
        <p:spPr>
          <a:xfrm>
            <a:off x="8917920" y="3647880"/>
            <a:ext cx="43920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δμ</a:t>
            </a:r>
            <a:r>
              <a:rPr b="0" lang="en-US" sz="14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78" name=""/>
          <p:cNvSpPr/>
          <p:nvPr/>
        </p:nvSpPr>
        <p:spPr>
          <a:xfrm>
            <a:off x="385200" y="3474000"/>
            <a:ext cx="5940000" cy="598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Apparent mag is sensitive to reddening and modulus, however, Wesenheit mag is sensitive to modulus only.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9" name=""/>
          <p:cNvSpPr/>
          <p:nvPr/>
        </p:nvSpPr>
        <p:spPr>
          <a:xfrm>
            <a:off x="8267400" y="4221000"/>
            <a:ext cx="360" cy="1836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80" name=""/>
          <p:cNvSpPr/>
          <p:nvPr/>
        </p:nvSpPr>
        <p:spPr>
          <a:xfrm>
            <a:off x="6771600" y="2908800"/>
            <a:ext cx="1836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81" name=""/>
          <p:cNvSpPr/>
          <p:nvPr/>
        </p:nvSpPr>
        <p:spPr>
          <a:xfrm rot="20100000">
            <a:off x="8994240" y="2172600"/>
            <a:ext cx="1266480" cy="2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Slope = α</a:t>
            </a:r>
            <a:r>
              <a:rPr b="0" lang="en-US" sz="1200" spc="-1" strike="noStrike" baseline="-8000">
                <a:solidFill>
                  <a:srgbClr val="000000"/>
                </a:solidFill>
                <a:latin typeface="Arial"/>
                <a:ea typeface="DejaVu Sans"/>
              </a:rPr>
              <a:t>λ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182" name=""/>
          <p:cNvSpPr/>
          <p:nvPr/>
        </p:nvSpPr>
        <p:spPr>
          <a:xfrm flipV="1">
            <a:off x="7171920" y="2106720"/>
            <a:ext cx="926280" cy="72000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3" name=""/>
          <p:cNvSpPr/>
          <p:nvPr/>
        </p:nvSpPr>
        <p:spPr>
          <a:xfrm flipV="1">
            <a:off x="8170200" y="1465560"/>
            <a:ext cx="758880" cy="6051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4" name=""/>
          <p:cNvSpPr/>
          <p:nvPr/>
        </p:nvSpPr>
        <p:spPr>
          <a:xfrm>
            <a:off x="7094520" y="2351520"/>
            <a:ext cx="48492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δμ</a:t>
            </a:r>
            <a:r>
              <a:rPr b="0" lang="en-US" sz="14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85" name=""/>
          <p:cNvSpPr/>
          <p:nvPr/>
        </p:nvSpPr>
        <p:spPr>
          <a:xfrm>
            <a:off x="7528320" y="1919880"/>
            <a:ext cx="43920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δμ</a:t>
            </a:r>
            <a:r>
              <a:rPr b="0" lang="en-US" sz="14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86" name=""/>
          <p:cNvSpPr/>
          <p:nvPr/>
        </p:nvSpPr>
        <p:spPr>
          <a:xfrm>
            <a:off x="8032320" y="1488240"/>
            <a:ext cx="43920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δμ</a:t>
            </a:r>
            <a:r>
              <a:rPr b="0" lang="en-US" sz="14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87" name=""/>
          <p:cNvSpPr/>
          <p:nvPr/>
        </p:nvSpPr>
        <p:spPr>
          <a:xfrm>
            <a:off x="8680320" y="1200600"/>
            <a:ext cx="43920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δμ</a:t>
            </a:r>
            <a:r>
              <a:rPr b="0" lang="en-US" sz="14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88" name=""/>
          <p:cNvSpPr/>
          <p:nvPr/>
        </p:nvSpPr>
        <p:spPr>
          <a:xfrm flipV="1">
            <a:off x="8128080" y="1544400"/>
            <a:ext cx="459720" cy="3855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9" name=""/>
          <p:cNvSpPr/>
          <p:nvPr/>
        </p:nvSpPr>
        <p:spPr>
          <a:xfrm flipV="1">
            <a:off x="7588440" y="1976400"/>
            <a:ext cx="459720" cy="3855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0" name=""/>
          <p:cNvSpPr/>
          <p:nvPr/>
        </p:nvSpPr>
        <p:spPr>
          <a:xfrm flipV="1">
            <a:off x="8265960" y="2322000"/>
            <a:ext cx="360" cy="45720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1" name=""/>
          <p:cNvSpPr/>
          <p:nvPr/>
        </p:nvSpPr>
        <p:spPr>
          <a:xfrm flipV="1">
            <a:off x="7689960" y="2754720"/>
            <a:ext cx="360" cy="27648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2" name=""/>
          <p:cNvSpPr/>
          <p:nvPr/>
        </p:nvSpPr>
        <p:spPr>
          <a:xfrm flipV="1">
            <a:off x="7293960" y="3078720"/>
            <a:ext cx="360" cy="26388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3" name=""/>
          <p:cNvSpPr/>
          <p:nvPr/>
        </p:nvSpPr>
        <p:spPr>
          <a:xfrm flipV="1">
            <a:off x="8662320" y="1971360"/>
            <a:ext cx="24480" cy="59184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4" name=""/>
          <p:cNvSpPr/>
          <p:nvPr/>
        </p:nvSpPr>
        <p:spPr>
          <a:xfrm flipV="1">
            <a:off x="9022320" y="1719360"/>
            <a:ext cx="24480" cy="66384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766A1B5-DC79-42EF-BC4C-347CB2FC7813}" type="slidenum">
              <a:t>38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"/>
          <p:cNvSpPr/>
          <p:nvPr/>
        </p:nvSpPr>
        <p:spPr>
          <a:xfrm flipV="1">
            <a:off x="7647840" y="2025720"/>
            <a:ext cx="1658520" cy="2348280"/>
          </a:xfrm>
          <a:prstGeom prst="line">
            <a:avLst/>
          </a:prstGeom>
          <a:ln w="36720">
            <a:solidFill>
              <a:srgbClr val="2a609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6" name=""/>
          <p:cNvSpPr/>
          <p:nvPr/>
        </p:nvSpPr>
        <p:spPr>
          <a:xfrm flipV="1">
            <a:off x="7376040" y="2304360"/>
            <a:ext cx="1951920" cy="2028600"/>
          </a:xfrm>
          <a:prstGeom prst="line">
            <a:avLst/>
          </a:prstGeom>
          <a:ln w="36720">
            <a:solidFill>
              <a:srgbClr val="55308d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7" name=""/>
          <p:cNvSpPr/>
          <p:nvPr/>
        </p:nvSpPr>
        <p:spPr>
          <a:xfrm flipV="1">
            <a:off x="7376040" y="2505240"/>
            <a:ext cx="1929960" cy="1562400"/>
          </a:xfrm>
          <a:prstGeom prst="line">
            <a:avLst/>
          </a:prstGeom>
          <a:ln w="36720">
            <a:solidFill>
              <a:srgbClr val="bf0041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8" name=""/>
          <p:cNvSpPr/>
          <p:nvPr/>
        </p:nvSpPr>
        <p:spPr>
          <a:xfrm flipV="1">
            <a:off x="7309800" y="2605680"/>
            <a:ext cx="2003400" cy="1288440"/>
          </a:xfrm>
          <a:prstGeom prst="line">
            <a:avLst/>
          </a:prstGeom>
          <a:ln w="36720">
            <a:solidFill>
              <a:srgbClr val="ff8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99" name=""/>
          <p:cNvSpPr/>
          <p:nvPr/>
        </p:nvSpPr>
        <p:spPr>
          <a:xfrm flipV="1">
            <a:off x="7499520" y="2220480"/>
            <a:ext cx="1806840" cy="2129400"/>
          </a:xfrm>
          <a:prstGeom prst="line">
            <a:avLst/>
          </a:prstGeom>
          <a:ln w="36720">
            <a:solidFill>
              <a:srgbClr val="ffff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0" name=""/>
          <p:cNvSpPr/>
          <p:nvPr/>
        </p:nvSpPr>
        <p:spPr>
          <a:xfrm flipV="1">
            <a:off x="7309800" y="2706120"/>
            <a:ext cx="2018160" cy="104184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1" name=""/>
          <p:cNvSpPr/>
          <p:nvPr/>
        </p:nvSpPr>
        <p:spPr>
          <a:xfrm>
            <a:off x="7313040" y="1559880"/>
            <a:ext cx="2183400" cy="2880360"/>
          </a:xfrm>
          <a:custGeom>
            <a:avLst/>
            <a:gdLst/>
            <a:ahLst/>
            <a:rect l="l" t="t" r="r" b="b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2" name=""/>
          <p:cNvSpPr/>
          <p:nvPr/>
        </p:nvSpPr>
        <p:spPr>
          <a:xfrm>
            <a:off x="7255800" y="3118320"/>
            <a:ext cx="15768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03" name=""/>
          <p:cNvSpPr/>
          <p:nvPr/>
        </p:nvSpPr>
        <p:spPr>
          <a:xfrm>
            <a:off x="8541720" y="4342680"/>
            <a:ext cx="360" cy="1566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04" name=""/>
          <p:cNvSpPr/>
          <p:nvPr/>
        </p:nvSpPr>
        <p:spPr>
          <a:xfrm>
            <a:off x="7361280" y="2899440"/>
            <a:ext cx="764280" cy="59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LM Roman 10"/>
                <a:ea typeface="DejaVu Sans"/>
              </a:rPr>
              <a:t>ΔM</a:t>
            </a:r>
            <a:r>
              <a:rPr b="0" lang="en-US" sz="1100" spc="-1" strike="noStrike" baseline="-8000">
                <a:solidFill>
                  <a:srgbClr val="000000"/>
                </a:solidFill>
                <a:latin typeface="LM Roman 10"/>
                <a:ea typeface="DejaVu Sans"/>
              </a:rPr>
              <a:t>λ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205" name=""/>
          <p:cNvSpPr/>
          <p:nvPr/>
        </p:nvSpPr>
        <p:spPr>
          <a:xfrm>
            <a:off x="8267400" y="3858120"/>
            <a:ext cx="1125000" cy="72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LM Roman 10"/>
                <a:ea typeface="DejaVu Sans"/>
              </a:rPr>
              <a:t>ΔW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206" name=""/>
          <p:cNvSpPr/>
          <p:nvPr/>
        </p:nvSpPr>
        <p:spPr>
          <a:xfrm>
            <a:off x="9256680" y="1810800"/>
            <a:ext cx="246960" cy="26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LM Roman 10"/>
                <a:ea typeface="DejaVu Sans"/>
              </a:rPr>
              <a:t>B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07" name=""/>
          <p:cNvSpPr/>
          <p:nvPr/>
        </p:nvSpPr>
        <p:spPr>
          <a:xfrm>
            <a:off x="9256680" y="2025360"/>
            <a:ext cx="24696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LM Roman 10"/>
                <a:ea typeface="DejaVu Sans"/>
              </a:rPr>
              <a:t>V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208" name=""/>
          <p:cNvSpPr/>
          <p:nvPr/>
        </p:nvSpPr>
        <p:spPr>
          <a:xfrm>
            <a:off x="9334800" y="2200320"/>
            <a:ext cx="18972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LM Roman 10"/>
                <a:ea typeface="DejaVu Sans"/>
              </a:rPr>
              <a:t>I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209" name=""/>
          <p:cNvSpPr/>
          <p:nvPr/>
        </p:nvSpPr>
        <p:spPr>
          <a:xfrm>
            <a:off x="9304920" y="2361960"/>
            <a:ext cx="22320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LM Roman 10"/>
                <a:ea typeface="DejaVu Sans"/>
              </a:rPr>
              <a:t>J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210" name=""/>
          <p:cNvSpPr/>
          <p:nvPr/>
        </p:nvSpPr>
        <p:spPr>
          <a:xfrm>
            <a:off x="9257400" y="2542680"/>
            <a:ext cx="25452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LM Roman 10"/>
                <a:ea typeface="DejaVu Sans"/>
              </a:rPr>
              <a:t>H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211" name=""/>
          <p:cNvSpPr/>
          <p:nvPr/>
        </p:nvSpPr>
        <p:spPr>
          <a:xfrm>
            <a:off x="9257400" y="2723760"/>
            <a:ext cx="246240" cy="26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LM Roman 10"/>
                <a:ea typeface="DejaVu Sans"/>
              </a:rPr>
              <a:t>K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3EC91F2-B9B8-453C-A1D2-544A8B84484F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"/>
          <p:cNvSpPr/>
          <p:nvPr/>
        </p:nvSpPr>
        <p:spPr>
          <a:xfrm>
            <a:off x="2269080" y="2801160"/>
            <a:ext cx="495720" cy="36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"/>
          <p:cNvSpPr/>
          <p:nvPr/>
        </p:nvSpPr>
        <p:spPr>
          <a:xfrm>
            <a:off x="2273760" y="2973600"/>
            <a:ext cx="427680" cy="12636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"/>
          <p:cNvSpPr/>
          <p:nvPr/>
        </p:nvSpPr>
        <p:spPr>
          <a:xfrm>
            <a:off x="2175480" y="3047400"/>
            <a:ext cx="375480" cy="31500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"/>
          <p:cNvSpPr/>
          <p:nvPr/>
        </p:nvSpPr>
        <p:spPr>
          <a:xfrm flipV="1">
            <a:off x="2273760" y="2502720"/>
            <a:ext cx="427680" cy="14184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"/>
          <p:cNvSpPr/>
          <p:nvPr/>
        </p:nvSpPr>
        <p:spPr>
          <a:xfrm flipV="1">
            <a:off x="2190600" y="2203920"/>
            <a:ext cx="396360" cy="33012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"/>
          <p:cNvSpPr/>
          <p:nvPr/>
        </p:nvSpPr>
        <p:spPr>
          <a:xfrm flipV="1">
            <a:off x="1977480" y="1936800"/>
            <a:ext cx="45720" cy="51480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"/>
          <p:cNvSpPr/>
          <p:nvPr/>
        </p:nvSpPr>
        <p:spPr>
          <a:xfrm flipH="1" flipV="1">
            <a:off x="1710360" y="1972800"/>
            <a:ext cx="142200" cy="50400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"/>
          <p:cNvSpPr/>
          <p:nvPr/>
        </p:nvSpPr>
        <p:spPr>
          <a:xfrm flipV="1">
            <a:off x="2106720" y="2020680"/>
            <a:ext cx="245160" cy="48204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"/>
          <p:cNvSpPr/>
          <p:nvPr/>
        </p:nvSpPr>
        <p:spPr>
          <a:xfrm>
            <a:off x="2086560" y="3146040"/>
            <a:ext cx="135000" cy="43596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"/>
          <p:cNvSpPr/>
          <p:nvPr/>
        </p:nvSpPr>
        <p:spPr>
          <a:xfrm flipH="1">
            <a:off x="1809360" y="3146040"/>
            <a:ext cx="74160" cy="43596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"/>
          <p:cNvSpPr/>
          <p:nvPr/>
        </p:nvSpPr>
        <p:spPr>
          <a:xfrm flipH="1">
            <a:off x="1428480" y="3083400"/>
            <a:ext cx="283320" cy="29952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"/>
          <p:cNvSpPr/>
          <p:nvPr/>
        </p:nvSpPr>
        <p:spPr>
          <a:xfrm flipH="1">
            <a:off x="1214640" y="2958120"/>
            <a:ext cx="388080" cy="24156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"/>
          <p:cNvSpPr/>
          <p:nvPr/>
        </p:nvSpPr>
        <p:spPr>
          <a:xfrm flipH="1">
            <a:off x="1099800" y="2832840"/>
            <a:ext cx="455760" cy="6804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"/>
          <p:cNvSpPr/>
          <p:nvPr/>
        </p:nvSpPr>
        <p:spPr>
          <a:xfrm flipH="1" flipV="1">
            <a:off x="1222200" y="2322000"/>
            <a:ext cx="432000" cy="29592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"/>
          <p:cNvSpPr/>
          <p:nvPr/>
        </p:nvSpPr>
        <p:spPr>
          <a:xfrm flipH="1" flipV="1">
            <a:off x="1485000" y="2076840"/>
            <a:ext cx="297360" cy="49788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8" name=""/>
          <p:cNvSpPr/>
          <p:nvPr/>
        </p:nvSpPr>
        <p:spPr>
          <a:xfrm flipH="1" flipV="1">
            <a:off x="1119600" y="2554560"/>
            <a:ext cx="511200" cy="183240"/>
          </a:xfrm>
          <a:prstGeom prst="line">
            <a:avLst/>
          </a:prstGeom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49" name=""/>
          <p:cNvSpPr/>
          <p:nvPr/>
        </p:nvSpPr>
        <p:spPr>
          <a:xfrm>
            <a:off x="1542960" y="2435760"/>
            <a:ext cx="772920" cy="743760"/>
          </a:xfrm>
          <a:prstGeom prst="ellipse">
            <a:avLst/>
          </a:prstGeom>
          <a:solidFill>
            <a:srgbClr val="342a06"/>
          </a:solidFill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0" name=""/>
          <p:cNvSpPr/>
          <p:nvPr/>
        </p:nvSpPr>
        <p:spPr>
          <a:xfrm>
            <a:off x="1109880" y="1936800"/>
            <a:ext cx="1672920" cy="1715760"/>
          </a:xfrm>
          <a:prstGeom prst="ellipse">
            <a:avLst/>
          </a:prstGeom>
          <a:gradFill rotWithShape="0">
            <a:gsLst>
              <a:gs pos="0">
                <a:srgbClr val="ffff00">
                  <a:alpha val="0"/>
                </a:srgbClr>
              </a:gs>
              <a:gs pos="100000">
                <a:srgbClr val="ff4000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342a0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"/>
          <p:cNvSpPr/>
          <p:nvPr/>
        </p:nvSpPr>
        <p:spPr>
          <a:xfrm>
            <a:off x="7200" y="2550600"/>
            <a:ext cx="424080" cy="3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"/>
          <p:cNvSpPr/>
          <p:nvPr/>
        </p:nvSpPr>
        <p:spPr>
          <a:xfrm>
            <a:off x="1613880" y="2489400"/>
            <a:ext cx="639720" cy="62280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3" name=""/>
          <p:cNvSpPr/>
          <p:nvPr/>
        </p:nvSpPr>
        <p:spPr>
          <a:xfrm>
            <a:off x="680760" y="1006920"/>
            <a:ext cx="7772760" cy="42516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Core Temperature &gt; 10 MK  - Nucleosynthesis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554" name="" descr=""/>
          <p:cNvPicPr/>
          <p:nvPr/>
        </p:nvPicPr>
        <p:blipFill>
          <a:blip r:embed="rId1"/>
          <a:stretch/>
        </p:blipFill>
        <p:spPr>
          <a:xfrm>
            <a:off x="3282480" y="2860920"/>
            <a:ext cx="4033440" cy="690120"/>
          </a:xfrm>
          <a:prstGeom prst="rect">
            <a:avLst/>
          </a:prstGeom>
          <a:ln w="0">
            <a:noFill/>
          </a:ln>
        </p:spPr>
      </p:pic>
      <p:grpSp>
        <p:nvGrpSpPr>
          <p:cNvPr id="555" name=""/>
          <p:cNvGrpSpPr/>
          <p:nvPr/>
        </p:nvGrpSpPr>
        <p:grpSpPr>
          <a:xfrm>
            <a:off x="7491600" y="1864800"/>
            <a:ext cx="1753200" cy="1645200"/>
            <a:chOff x="7491600" y="1864800"/>
            <a:chExt cx="1753200" cy="1645200"/>
          </a:xfrm>
        </p:grpSpPr>
        <p:sp>
          <p:nvSpPr>
            <p:cNvPr id="556" name=""/>
            <p:cNvSpPr/>
            <p:nvPr/>
          </p:nvSpPr>
          <p:spPr>
            <a:xfrm>
              <a:off x="874908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7" name=""/>
            <p:cNvSpPr/>
            <p:nvPr/>
          </p:nvSpPr>
          <p:spPr>
            <a:xfrm>
              <a:off x="871776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8" name=""/>
            <p:cNvSpPr/>
            <p:nvPr/>
          </p:nvSpPr>
          <p:spPr>
            <a:xfrm>
              <a:off x="865548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9" name=""/>
            <p:cNvSpPr/>
            <p:nvPr/>
          </p:nvSpPr>
          <p:spPr>
            <a:xfrm flipV="1">
              <a:off x="871776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0" name=""/>
            <p:cNvSpPr/>
            <p:nvPr/>
          </p:nvSpPr>
          <p:spPr>
            <a:xfrm flipV="1">
              <a:off x="863460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1" name=""/>
            <p:cNvSpPr/>
            <p:nvPr/>
          </p:nvSpPr>
          <p:spPr>
            <a:xfrm flipV="1">
              <a:off x="842148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2" name=""/>
            <p:cNvSpPr/>
            <p:nvPr/>
          </p:nvSpPr>
          <p:spPr>
            <a:xfrm flipH="1" flipV="1">
              <a:off x="815436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"/>
            <p:cNvSpPr/>
            <p:nvPr/>
          </p:nvSpPr>
          <p:spPr>
            <a:xfrm flipV="1">
              <a:off x="855072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4" name=""/>
            <p:cNvSpPr/>
            <p:nvPr/>
          </p:nvSpPr>
          <p:spPr>
            <a:xfrm>
              <a:off x="853056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5" name=""/>
            <p:cNvSpPr/>
            <p:nvPr/>
          </p:nvSpPr>
          <p:spPr>
            <a:xfrm flipH="1">
              <a:off x="825336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6" name=""/>
            <p:cNvSpPr/>
            <p:nvPr/>
          </p:nvSpPr>
          <p:spPr>
            <a:xfrm flipH="1">
              <a:off x="787248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7" name=""/>
            <p:cNvSpPr/>
            <p:nvPr/>
          </p:nvSpPr>
          <p:spPr>
            <a:xfrm flipH="1">
              <a:off x="765864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8" name=""/>
            <p:cNvSpPr/>
            <p:nvPr/>
          </p:nvSpPr>
          <p:spPr>
            <a:xfrm flipH="1">
              <a:off x="754380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9" name=""/>
            <p:cNvSpPr/>
            <p:nvPr/>
          </p:nvSpPr>
          <p:spPr>
            <a:xfrm flipH="1" flipV="1">
              <a:off x="757512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0" name=""/>
            <p:cNvSpPr/>
            <p:nvPr/>
          </p:nvSpPr>
          <p:spPr>
            <a:xfrm flipH="1" flipV="1">
              <a:off x="785700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1" name=""/>
            <p:cNvSpPr/>
            <p:nvPr/>
          </p:nvSpPr>
          <p:spPr>
            <a:xfrm flipH="1" flipV="1">
              <a:off x="749160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2" name=""/>
            <p:cNvSpPr/>
            <p:nvPr/>
          </p:nvSpPr>
          <p:spPr>
            <a:xfrm>
              <a:off x="7986960" y="2363760"/>
              <a:ext cx="772920" cy="74376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3" name=""/>
            <p:cNvSpPr/>
            <p:nvPr/>
          </p:nvSpPr>
          <p:spPr>
            <a:xfrm>
              <a:off x="7805880" y="2190600"/>
              <a:ext cx="1137960" cy="1137960"/>
            </a:xfrm>
            <a:prstGeom prst="ellipse">
              <a:avLst/>
            </a:prstGeom>
            <a:gradFill rotWithShape="0">
              <a:gsLst>
                <a:gs pos="0">
                  <a:srgbClr val="ffff00">
                    <a:alpha val="0"/>
                  </a:srgbClr>
                </a:gs>
                <a:gs pos="100000">
                  <a:srgbClr val="ff4000"/>
                </a:gs>
              </a:gsLst>
              <a:path path="circle">
                <a:fillToRect l="50000" t="50000" r="50000" b="50000"/>
              </a:path>
            </a:gra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74" name=""/>
          <p:cNvSpPr/>
          <p:nvPr/>
        </p:nvSpPr>
        <p:spPr>
          <a:xfrm>
            <a:off x="3396600" y="2073600"/>
            <a:ext cx="434016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Overcome electrostatic repulsion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5" name=""/>
          <p:cNvSpPr/>
          <p:nvPr/>
        </p:nvSpPr>
        <p:spPr>
          <a:xfrm>
            <a:off x="3594600" y="1600200"/>
            <a:ext cx="281700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High Velocity of Particles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6" name=""/>
          <p:cNvSpPr/>
          <p:nvPr/>
        </p:nvSpPr>
        <p:spPr>
          <a:xfrm>
            <a:off x="3594600" y="3688200"/>
            <a:ext cx="554688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Nuclear Fusion energy halts gravitational collapse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Thermal electromagnetic radiation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Luminosity is proportion to the mass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577" name="PlaceHolder 8"/>
          <p:cNvSpPr/>
          <p:nvPr/>
        </p:nvSpPr>
        <p:spPr>
          <a:xfrm>
            <a:off x="360000" y="188640"/>
            <a:ext cx="9354960" cy="47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8000"/>
                </a:solidFill>
                <a:latin typeface="Arial"/>
                <a:ea typeface="DejaVu Sans"/>
              </a:rPr>
              <a:t>Introduction – Main Sequence Star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A5A2955-781B-46F3-BCBB-B1E6DD1A4C08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"/>
          <p:cNvSpPr/>
          <p:nvPr/>
        </p:nvSpPr>
        <p:spPr>
          <a:xfrm>
            <a:off x="6557400" y="2311560"/>
            <a:ext cx="3448440" cy="2655720"/>
          </a:xfrm>
          <a:custGeom>
            <a:avLst/>
            <a:gdLst/>
            <a:ahLst/>
            <a:rect l="l" t="t" r="r" b="b"/>
            <a:pathLst>
              <a:path w="28040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24440" y="21600"/>
                </a:lnTo>
                <a:arcTo wR="2840" hR="3600" stAng="5400000" swAng="5400000"/>
                <a:lnTo>
                  <a:pt x="21600" y="3600"/>
                </a:lnTo>
                <a:arcTo wR="2840" hR="3600" stAng="10800000" swAng="5400000"/>
                <a:close/>
              </a:path>
            </a:pathLst>
          </a:custGeom>
          <a:solidFill>
            <a:srgbClr val="bbe33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13" name=""/>
          <p:cNvSpPr/>
          <p:nvPr/>
        </p:nvSpPr>
        <p:spPr>
          <a:xfrm>
            <a:off x="6684840" y="2648160"/>
            <a:ext cx="1523520" cy="2127240"/>
          </a:xfrm>
          <a:custGeom>
            <a:avLst/>
            <a:gdLst/>
            <a:ahLst/>
            <a:rect l="l" t="t" r="r" b="b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4" name=""/>
          <p:cNvSpPr/>
          <p:nvPr/>
        </p:nvSpPr>
        <p:spPr>
          <a:xfrm rot="16200000">
            <a:off x="6284160" y="3554280"/>
            <a:ext cx="1065240" cy="18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LM Roman 10"/>
                <a:ea typeface="Noto Sans CJK SC"/>
              </a:rPr>
              <a:t>δA</a:t>
            </a:r>
            <a:r>
              <a:rPr b="0" lang="en-US" sz="1100" spc="-1" strike="noStrike" baseline="-8000">
                <a:solidFill>
                  <a:srgbClr val="000000"/>
                </a:solidFill>
                <a:latin typeface="LM Roman 10"/>
                <a:ea typeface="Noto Sans CJK SC"/>
              </a:rPr>
              <a:t>λ </a:t>
            </a:r>
            <a:r>
              <a:rPr b="0" lang="en-US" sz="1100" spc="-1" strike="noStrike">
                <a:solidFill>
                  <a:srgbClr val="000000"/>
                </a:solidFill>
                <a:latin typeface="LM Roman 10"/>
                <a:ea typeface="Noto Sans CJK SC"/>
              </a:rPr>
              <a:t>/ R</a:t>
            </a:r>
            <a:r>
              <a:rPr b="0" lang="en-US" sz="1100" spc="-1" strike="noStrike" baseline="-8000">
                <a:solidFill>
                  <a:srgbClr val="000000"/>
                </a:solidFill>
                <a:latin typeface="LM Roman 10"/>
                <a:ea typeface="Noto Sans CJK SC"/>
              </a:rPr>
              <a:t>λ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215" name=""/>
          <p:cNvSpPr/>
          <p:nvPr/>
        </p:nvSpPr>
        <p:spPr>
          <a:xfrm>
            <a:off x="6618960" y="3902400"/>
            <a:ext cx="1152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16" name=""/>
          <p:cNvSpPr/>
          <p:nvPr/>
        </p:nvSpPr>
        <p:spPr>
          <a:xfrm flipV="1">
            <a:off x="6730560" y="2648160"/>
            <a:ext cx="1480680" cy="2135880"/>
          </a:xfrm>
          <a:prstGeom prst="line">
            <a:avLst/>
          </a:prstGeom>
          <a:ln w="36720">
            <a:solidFill>
              <a:srgbClr val="2a609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7" name=""/>
          <p:cNvSpPr/>
          <p:nvPr/>
        </p:nvSpPr>
        <p:spPr>
          <a:xfrm flipV="1">
            <a:off x="6667200" y="3054240"/>
            <a:ext cx="1544040" cy="1631520"/>
          </a:xfrm>
          <a:prstGeom prst="line">
            <a:avLst/>
          </a:prstGeom>
          <a:ln w="36720">
            <a:solidFill>
              <a:srgbClr val="55308d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8" name=""/>
          <p:cNvSpPr/>
          <p:nvPr/>
        </p:nvSpPr>
        <p:spPr>
          <a:xfrm flipV="1">
            <a:off x="6667200" y="3223080"/>
            <a:ext cx="1544040" cy="1470600"/>
          </a:xfrm>
          <a:prstGeom prst="line">
            <a:avLst/>
          </a:prstGeom>
          <a:ln w="36720">
            <a:solidFill>
              <a:srgbClr val="bf0041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19" name=""/>
          <p:cNvSpPr/>
          <p:nvPr/>
        </p:nvSpPr>
        <p:spPr>
          <a:xfrm flipV="1">
            <a:off x="6687000" y="3367080"/>
            <a:ext cx="1524240" cy="972360"/>
          </a:xfrm>
          <a:prstGeom prst="line">
            <a:avLst/>
          </a:prstGeom>
          <a:ln w="36720">
            <a:solidFill>
              <a:srgbClr val="ff8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0" name=""/>
          <p:cNvSpPr/>
          <p:nvPr/>
        </p:nvSpPr>
        <p:spPr>
          <a:xfrm flipV="1">
            <a:off x="6735240" y="2792160"/>
            <a:ext cx="1476000" cy="1973880"/>
          </a:xfrm>
          <a:prstGeom prst="line">
            <a:avLst/>
          </a:prstGeom>
          <a:ln w="36720">
            <a:solidFill>
              <a:srgbClr val="ffff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1" name=""/>
          <p:cNvSpPr/>
          <p:nvPr/>
        </p:nvSpPr>
        <p:spPr>
          <a:xfrm flipV="1">
            <a:off x="6664320" y="3510720"/>
            <a:ext cx="1546920" cy="92448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2" name=""/>
          <p:cNvSpPr/>
          <p:nvPr/>
        </p:nvSpPr>
        <p:spPr>
          <a:xfrm>
            <a:off x="7172280" y="4021920"/>
            <a:ext cx="140400" cy="14040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3" name=""/>
          <p:cNvSpPr/>
          <p:nvPr/>
        </p:nvSpPr>
        <p:spPr>
          <a:xfrm>
            <a:off x="7398720" y="3669120"/>
            <a:ext cx="140400" cy="1404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4" name=""/>
          <p:cNvSpPr/>
          <p:nvPr/>
        </p:nvSpPr>
        <p:spPr>
          <a:xfrm>
            <a:off x="7398720" y="3759480"/>
            <a:ext cx="140400" cy="1404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5" name=""/>
          <p:cNvSpPr/>
          <p:nvPr/>
        </p:nvSpPr>
        <p:spPr>
          <a:xfrm>
            <a:off x="7398720" y="3827520"/>
            <a:ext cx="140400" cy="1404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6" name=""/>
          <p:cNvSpPr/>
          <p:nvPr/>
        </p:nvSpPr>
        <p:spPr>
          <a:xfrm>
            <a:off x="7398720" y="3895560"/>
            <a:ext cx="140400" cy="1404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7" name=""/>
          <p:cNvSpPr/>
          <p:nvPr/>
        </p:nvSpPr>
        <p:spPr>
          <a:xfrm>
            <a:off x="7398720" y="3646440"/>
            <a:ext cx="140400" cy="1404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28" name=""/>
          <p:cNvSpPr/>
          <p:nvPr/>
        </p:nvSpPr>
        <p:spPr>
          <a:xfrm>
            <a:off x="8294400" y="2610720"/>
            <a:ext cx="1460520" cy="2176560"/>
          </a:xfrm>
          <a:custGeom>
            <a:avLst/>
            <a:gdLst/>
            <a:ahLst/>
            <a:rect l="l" t="t" r="r" b="b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9" name=""/>
          <p:cNvSpPr/>
          <p:nvPr/>
        </p:nvSpPr>
        <p:spPr>
          <a:xfrm>
            <a:off x="8950320" y="4461120"/>
            <a:ext cx="765360" cy="1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74960" bIns="17496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LM Roman 10"/>
                <a:ea typeface="DejaVu Sans"/>
              </a:rPr>
              <a:t>δμ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230" name=""/>
          <p:cNvSpPr/>
          <p:nvPr/>
        </p:nvSpPr>
        <p:spPr>
          <a:xfrm rot="16200000">
            <a:off x="7811280" y="3571560"/>
            <a:ext cx="1194120" cy="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640" bIns="86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LM Roman 10"/>
                <a:ea typeface="DejaVu Sans"/>
              </a:rPr>
              <a:t>RMS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231" name=""/>
          <p:cNvSpPr/>
          <p:nvPr/>
        </p:nvSpPr>
        <p:spPr>
          <a:xfrm>
            <a:off x="9099720" y="4712040"/>
            <a:ext cx="360" cy="1123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2" name=""/>
          <p:cNvSpPr/>
          <p:nvPr/>
        </p:nvSpPr>
        <p:spPr>
          <a:xfrm>
            <a:off x="8229960" y="3910320"/>
            <a:ext cx="11196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3" name=""/>
          <p:cNvSpPr/>
          <p:nvPr/>
        </p:nvSpPr>
        <p:spPr>
          <a:xfrm>
            <a:off x="8308080" y="2803320"/>
            <a:ext cx="1446840" cy="1708200"/>
          </a:xfrm>
          <a:custGeom>
            <a:avLst/>
            <a:gdLst/>
            <a:ahLst/>
            <a:rect l="l" t="t" r="r" b="b"/>
            <a:pathLst>
              <a:path fill="none" w="7555" h="6384">
                <a:moveTo>
                  <a:pt x="0" y="5437"/>
                </a:moveTo>
                <a:cubicBezTo>
                  <a:pt x="2519" y="9321"/>
                  <a:pt x="7555" y="0"/>
                  <a:pt x="7555" y="0"/>
                </a:cubicBezTo>
              </a:path>
            </a:pathLst>
          </a:custGeom>
          <a:noFill/>
          <a:ln w="12600">
            <a:solidFill>
              <a:srgbClr val="86114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4" name=""/>
          <p:cNvSpPr/>
          <p:nvPr/>
        </p:nvSpPr>
        <p:spPr>
          <a:xfrm>
            <a:off x="8273160" y="4515480"/>
            <a:ext cx="342000" cy="243720"/>
          </a:xfrm>
          <a:custGeom>
            <a:avLst/>
            <a:gdLst/>
            <a:ahLst/>
            <a:rect l="l" t="t" r="r" b="b"/>
            <a:pathLst>
              <a:path fill="none" w="1570" h="1122">
                <a:moveTo>
                  <a:pt x="1570" y="1122"/>
                </a:moveTo>
                <a:lnTo>
                  <a:pt x="1570" y="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f10d0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5" name=""/>
          <p:cNvSpPr/>
          <p:nvPr/>
        </p:nvSpPr>
        <p:spPr>
          <a:xfrm>
            <a:off x="9036360" y="4071600"/>
            <a:ext cx="136440" cy="1364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6" name=""/>
          <p:cNvSpPr/>
          <p:nvPr/>
        </p:nvSpPr>
        <p:spPr>
          <a:xfrm>
            <a:off x="8552880" y="4439880"/>
            <a:ext cx="136440" cy="13572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7" name=""/>
          <p:cNvSpPr/>
          <p:nvPr/>
        </p:nvSpPr>
        <p:spPr>
          <a:xfrm>
            <a:off x="7479720" y="4712040"/>
            <a:ext cx="360" cy="1123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38" name=""/>
          <p:cNvSpPr/>
          <p:nvPr/>
        </p:nvSpPr>
        <p:spPr>
          <a:xfrm>
            <a:off x="7330320" y="4478400"/>
            <a:ext cx="765360" cy="1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74960" bIns="17496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LM Roman 10"/>
                <a:ea typeface="DejaVu Sans"/>
              </a:rPr>
              <a:t>δμ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239" name=""/>
          <p:cNvSpPr/>
          <p:nvPr/>
        </p:nvSpPr>
        <p:spPr>
          <a:xfrm>
            <a:off x="7626960" y="2268720"/>
            <a:ext cx="189972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LM Roman 10"/>
                <a:ea typeface="DejaVu Sans"/>
              </a:rPr>
              <a:t>For each Cepheid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F078F84-6887-4392-AD30-2C4856BFCCF0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"/>
          <p:cNvSpPr/>
          <p:nvPr/>
        </p:nvSpPr>
        <p:spPr>
          <a:xfrm flipV="1">
            <a:off x="467280" y="2358360"/>
            <a:ext cx="2347200" cy="122256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1" name=""/>
          <p:cNvSpPr/>
          <p:nvPr/>
        </p:nvSpPr>
        <p:spPr>
          <a:xfrm>
            <a:off x="490680" y="1559880"/>
            <a:ext cx="2739600" cy="2739600"/>
          </a:xfrm>
          <a:custGeom>
            <a:avLst/>
            <a:gdLst/>
            <a:ahLst/>
            <a:rect l="l" t="t" r="r" b="b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2" name=""/>
          <p:cNvSpPr/>
          <p:nvPr/>
        </p:nvSpPr>
        <p:spPr>
          <a:xfrm>
            <a:off x="1747800" y="2070000"/>
            <a:ext cx="225000" cy="2250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43" name=""/>
          <p:cNvSpPr/>
          <p:nvPr/>
        </p:nvSpPr>
        <p:spPr>
          <a:xfrm flipV="1">
            <a:off x="1857600" y="2322000"/>
            <a:ext cx="360" cy="45720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4" name=""/>
          <p:cNvSpPr/>
          <p:nvPr/>
        </p:nvSpPr>
        <p:spPr>
          <a:xfrm flipV="1">
            <a:off x="467280" y="1143000"/>
            <a:ext cx="2733120" cy="2163600"/>
          </a:xfrm>
          <a:prstGeom prst="line">
            <a:avLst/>
          </a:prstGeom>
          <a:ln w="0">
            <a:solidFill>
              <a:srgbClr val="000000"/>
            </a:solidFill>
            <a:prstDash val="lgDash"/>
          </a:ln>
        </p:spPr>
        <p:style>
          <a:lnRef idx="0"/>
          <a:fillRef idx="0"/>
          <a:effectRef idx="0"/>
          <a:fontRef idx="minor"/>
        </p:style>
      </p:sp>
      <p:sp>
        <p:nvSpPr>
          <p:cNvPr id="1245" name=""/>
          <p:cNvSpPr/>
          <p:nvPr/>
        </p:nvSpPr>
        <p:spPr>
          <a:xfrm rot="19200000">
            <a:off x="2741760" y="1189080"/>
            <a:ext cx="828000" cy="2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Slope = 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46" name=""/>
          <p:cNvSpPr/>
          <p:nvPr/>
        </p:nvSpPr>
        <p:spPr>
          <a:xfrm>
            <a:off x="1677960" y="2854080"/>
            <a:ext cx="52308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δA</a:t>
            </a:r>
            <a:r>
              <a:rPr b="0" lang="en-US" sz="1500" spc="-1" strike="noStrike" baseline="-8000">
                <a:solidFill>
                  <a:srgbClr val="000000"/>
                </a:solidFill>
                <a:latin typeface="Arial"/>
                <a:ea typeface="DejaVu Sans"/>
              </a:rPr>
              <a:t>λ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247" name=""/>
          <p:cNvSpPr/>
          <p:nvPr/>
        </p:nvSpPr>
        <p:spPr>
          <a:xfrm>
            <a:off x="749520" y="4399920"/>
            <a:ext cx="230004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Deviation from PW relation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48" name=""/>
          <p:cNvSpPr/>
          <p:nvPr/>
        </p:nvSpPr>
        <p:spPr>
          <a:xfrm rot="16200000">
            <a:off x="-871200" y="2885400"/>
            <a:ext cx="22255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Deviation from PL relation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49" name=""/>
          <p:cNvSpPr/>
          <p:nvPr/>
        </p:nvSpPr>
        <p:spPr>
          <a:xfrm>
            <a:off x="1207800" y="2502000"/>
            <a:ext cx="225000" cy="22500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50" name=""/>
          <p:cNvSpPr/>
          <p:nvPr/>
        </p:nvSpPr>
        <p:spPr>
          <a:xfrm>
            <a:off x="2143800" y="1746000"/>
            <a:ext cx="225000" cy="22500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51" name=""/>
          <p:cNvSpPr/>
          <p:nvPr/>
        </p:nvSpPr>
        <p:spPr>
          <a:xfrm>
            <a:off x="2539800" y="1458000"/>
            <a:ext cx="225000" cy="22500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52" name=""/>
          <p:cNvSpPr/>
          <p:nvPr/>
        </p:nvSpPr>
        <p:spPr>
          <a:xfrm>
            <a:off x="811800" y="2826000"/>
            <a:ext cx="225000" cy="22500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53" name=""/>
          <p:cNvSpPr/>
          <p:nvPr/>
        </p:nvSpPr>
        <p:spPr>
          <a:xfrm flipV="1">
            <a:off x="957600" y="3006000"/>
            <a:ext cx="360" cy="32580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4" name=""/>
          <p:cNvSpPr/>
          <p:nvPr/>
        </p:nvSpPr>
        <p:spPr>
          <a:xfrm flipV="1">
            <a:off x="1353600" y="2718360"/>
            <a:ext cx="360" cy="32580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5" name=""/>
          <p:cNvSpPr/>
          <p:nvPr/>
        </p:nvSpPr>
        <p:spPr>
          <a:xfrm flipV="1">
            <a:off x="2277000" y="1985400"/>
            <a:ext cx="23400" cy="5727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6" name=""/>
          <p:cNvSpPr/>
          <p:nvPr/>
        </p:nvSpPr>
        <p:spPr>
          <a:xfrm flipV="1">
            <a:off x="2673360" y="1697760"/>
            <a:ext cx="23400" cy="66060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57" name=""/>
          <p:cNvSpPr/>
          <p:nvPr/>
        </p:nvSpPr>
        <p:spPr>
          <a:xfrm>
            <a:off x="1174320" y="3106440"/>
            <a:ext cx="62568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δA</a:t>
            </a:r>
            <a:r>
              <a:rPr b="0" lang="en-US" sz="1500" spc="-1" strike="noStrike" baseline="-8000">
                <a:solidFill>
                  <a:srgbClr val="000000"/>
                </a:solidFill>
                <a:latin typeface="Arial"/>
                <a:ea typeface="DejaVu Sans"/>
              </a:rPr>
              <a:t>λ</a:t>
            </a:r>
            <a:r>
              <a:rPr b="0" lang="en-US" sz="15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258" name=""/>
          <p:cNvSpPr/>
          <p:nvPr/>
        </p:nvSpPr>
        <p:spPr>
          <a:xfrm>
            <a:off x="742320" y="3322800"/>
            <a:ext cx="62568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δA</a:t>
            </a:r>
            <a:r>
              <a:rPr b="0" lang="en-US" sz="1500" spc="-1" strike="noStrike" baseline="-8000">
                <a:solidFill>
                  <a:srgbClr val="000000"/>
                </a:solidFill>
                <a:latin typeface="Arial"/>
                <a:ea typeface="DejaVu Sans"/>
              </a:rPr>
              <a:t>λ</a:t>
            </a:r>
            <a:r>
              <a:rPr b="0" lang="en-US" sz="15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259" name=""/>
          <p:cNvSpPr/>
          <p:nvPr/>
        </p:nvSpPr>
        <p:spPr>
          <a:xfrm>
            <a:off x="2074320" y="2639160"/>
            <a:ext cx="62568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δA</a:t>
            </a:r>
            <a:r>
              <a:rPr b="0" lang="en-US" sz="1500" spc="-1" strike="noStrike" baseline="-8000">
                <a:solidFill>
                  <a:srgbClr val="000000"/>
                </a:solidFill>
                <a:latin typeface="Arial"/>
                <a:ea typeface="DejaVu Sans"/>
              </a:rPr>
              <a:t>λ</a:t>
            </a:r>
            <a:r>
              <a:rPr b="0" lang="en-US" sz="15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260" name=""/>
          <p:cNvSpPr/>
          <p:nvPr/>
        </p:nvSpPr>
        <p:spPr>
          <a:xfrm>
            <a:off x="2506320" y="2423520"/>
            <a:ext cx="625680" cy="510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δA</a:t>
            </a:r>
            <a:r>
              <a:rPr b="0" lang="en-US" sz="1500" spc="-1" strike="noStrike" baseline="-8000">
                <a:solidFill>
                  <a:srgbClr val="000000"/>
                </a:solidFill>
                <a:latin typeface="Arial"/>
                <a:ea typeface="DejaVu Sans"/>
              </a:rPr>
              <a:t>λ</a:t>
            </a:r>
            <a:r>
              <a:rPr b="0" lang="en-US" sz="15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261" name=""/>
          <p:cNvSpPr/>
          <p:nvPr/>
        </p:nvSpPr>
        <p:spPr>
          <a:xfrm flipV="1">
            <a:off x="857520" y="2106000"/>
            <a:ext cx="926280" cy="72000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62" name=""/>
          <p:cNvSpPr/>
          <p:nvPr/>
        </p:nvSpPr>
        <p:spPr>
          <a:xfrm flipV="1">
            <a:off x="1819800" y="1428840"/>
            <a:ext cx="758880" cy="6051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63" name=""/>
          <p:cNvSpPr/>
          <p:nvPr/>
        </p:nvSpPr>
        <p:spPr>
          <a:xfrm>
            <a:off x="781920" y="2422800"/>
            <a:ext cx="43920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δμ</a:t>
            </a:r>
            <a:r>
              <a:rPr b="0" lang="en-US" sz="15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264" name=""/>
          <p:cNvSpPr/>
          <p:nvPr/>
        </p:nvSpPr>
        <p:spPr>
          <a:xfrm>
            <a:off x="1213920" y="1919160"/>
            <a:ext cx="43920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δμ</a:t>
            </a:r>
            <a:r>
              <a:rPr b="0" lang="en-US" sz="15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265" name=""/>
          <p:cNvSpPr/>
          <p:nvPr/>
        </p:nvSpPr>
        <p:spPr>
          <a:xfrm>
            <a:off x="1717920" y="1487520"/>
            <a:ext cx="43920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δμ</a:t>
            </a:r>
            <a:r>
              <a:rPr b="0" lang="en-US" sz="15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3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266" name=""/>
          <p:cNvSpPr/>
          <p:nvPr/>
        </p:nvSpPr>
        <p:spPr>
          <a:xfrm>
            <a:off x="2329920" y="1163880"/>
            <a:ext cx="43920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δμ</a:t>
            </a:r>
            <a:r>
              <a:rPr b="0" lang="en-US" sz="15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4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267" name=""/>
          <p:cNvSpPr/>
          <p:nvPr/>
        </p:nvSpPr>
        <p:spPr>
          <a:xfrm>
            <a:off x="3744720" y="1559880"/>
            <a:ext cx="2739600" cy="2739600"/>
          </a:xfrm>
          <a:custGeom>
            <a:avLst/>
            <a:gdLst/>
            <a:ahLst/>
            <a:rect l="l" t="t" r="r" b="b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8" name=""/>
          <p:cNvSpPr/>
          <p:nvPr/>
        </p:nvSpPr>
        <p:spPr>
          <a:xfrm>
            <a:off x="4039560" y="4399920"/>
            <a:ext cx="22849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Adjustment in modulus, δμ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69" name=""/>
          <p:cNvSpPr/>
          <p:nvPr/>
        </p:nvSpPr>
        <p:spPr>
          <a:xfrm rot="16200000">
            <a:off x="2649240" y="2639880"/>
            <a:ext cx="1696320" cy="2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δE(B-V)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Noto Sans CJK SC"/>
              </a:rPr>
              <a:t> = δA</a:t>
            </a:r>
            <a:r>
              <a:rPr b="0" lang="en-US" sz="1500" spc="-1" strike="noStrike" baseline="-8000">
                <a:solidFill>
                  <a:srgbClr val="000000"/>
                </a:solidFill>
                <a:latin typeface="Arial"/>
                <a:ea typeface="Noto Sans CJK SC"/>
              </a:rPr>
              <a:t>λ 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Noto Sans CJK SC"/>
              </a:rPr>
              <a:t>/ R</a:t>
            </a:r>
            <a:r>
              <a:rPr b="0" lang="en-US" sz="1500" spc="-1" strike="noStrike" baseline="-8000">
                <a:solidFill>
                  <a:srgbClr val="000000"/>
                </a:solidFill>
                <a:latin typeface="Arial"/>
                <a:ea typeface="Noto Sans CJK SC"/>
              </a:rPr>
              <a:t>λ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270" name=""/>
          <p:cNvSpPr/>
          <p:nvPr/>
        </p:nvSpPr>
        <p:spPr>
          <a:xfrm>
            <a:off x="1895400" y="4221000"/>
            <a:ext cx="360" cy="1836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1" name=""/>
          <p:cNvSpPr/>
          <p:nvPr/>
        </p:nvSpPr>
        <p:spPr>
          <a:xfrm>
            <a:off x="399600" y="2908800"/>
            <a:ext cx="1836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2" name=""/>
          <p:cNvSpPr/>
          <p:nvPr/>
        </p:nvSpPr>
        <p:spPr>
          <a:xfrm>
            <a:off x="5063400" y="4221000"/>
            <a:ext cx="360" cy="1836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3" name=""/>
          <p:cNvSpPr/>
          <p:nvPr/>
        </p:nvSpPr>
        <p:spPr>
          <a:xfrm>
            <a:off x="3639600" y="2908800"/>
            <a:ext cx="1836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74" name=""/>
          <p:cNvSpPr/>
          <p:nvPr/>
        </p:nvSpPr>
        <p:spPr>
          <a:xfrm flipV="1">
            <a:off x="3817080" y="914400"/>
            <a:ext cx="2355120" cy="3396600"/>
          </a:xfrm>
          <a:prstGeom prst="line">
            <a:avLst/>
          </a:prstGeom>
          <a:ln w="36720">
            <a:solidFill>
              <a:srgbClr val="2a609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5" name=""/>
          <p:cNvSpPr/>
          <p:nvPr/>
        </p:nvSpPr>
        <p:spPr>
          <a:xfrm flipV="1">
            <a:off x="3716640" y="1559880"/>
            <a:ext cx="2455560" cy="2595240"/>
          </a:xfrm>
          <a:prstGeom prst="line">
            <a:avLst/>
          </a:prstGeom>
          <a:ln w="36720">
            <a:solidFill>
              <a:srgbClr val="55308d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6" name=""/>
          <p:cNvSpPr/>
          <p:nvPr/>
        </p:nvSpPr>
        <p:spPr>
          <a:xfrm flipV="1">
            <a:off x="3716640" y="1828800"/>
            <a:ext cx="2455560" cy="2338920"/>
          </a:xfrm>
          <a:prstGeom prst="line">
            <a:avLst/>
          </a:prstGeom>
          <a:ln w="36720">
            <a:solidFill>
              <a:srgbClr val="bf0041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7" name=""/>
          <p:cNvSpPr/>
          <p:nvPr/>
        </p:nvSpPr>
        <p:spPr>
          <a:xfrm flipV="1">
            <a:off x="3747960" y="2057400"/>
            <a:ext cx="2424240" cy="1546560"/>
          </a:xfrm>
          <a:prstGeom prst="line">
            <a:avLst/>
          </a:prstGeom>
          <a:ln w="36720">
            <a:solidFill>
              <a:srgbClr val="ff8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8" name=""/>
          <p:cNvSpPr/>
          <p:nvPr/>
        </p:nvSpPr>
        <p:spPr>
          <a:xfrm flipV="1">
            <a:off x="3824640" y="1143000"/>
            <a:ext cx="2347560" cy="3139920"/>
          </a:xfrm>
          <a:prstGeom prst="line">
            <a:avLst/>
          </a:prstGeom>
          <a:ln w="36720">
            <a:solidFill>
              <a:srgbClr val="ffff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79" name=""/>
          <p:cNvSpPr/>
          <p:nvPr/>
        </p:nvSpPr>
        <p:spPr>
          <a:xfrm flipV="1">
            <a:off x="3711960" y="2286000"/>
            <a:ext cx="2460240" cy="147024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0" name=""/>
          <p:cNvSpPr/>
          <p:nvPr/>
        </p:nvSpPr>
        <p:spPr>
          <a:xfrm>
            <a:off x="7120440" y="1546920"/>
            <a:ext cx="2739600" cy="2739600"/>
          </a:xfrm>
          <a:custGeom>
            <a:avLst/>
            <a:gdLst/>
            <a:ahLst/>
            <a:rect l="l" t="t" r="r" b="b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1" name=""/>
          <p:cNvSpPr/>
          <p:nvPr/>
        </p:nvSpPr>
        <p:spPr>
          <a:xfrm>
            <a:off x="8207280" y="4386960"/>
            <a:ext cx="37836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δμ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82" name=""/>
          <p:cNvSpPr/>
          <p:nvPr/>
        </p:nvSpPr>
        <p:spPr>
          <a:xfrm rot="16200000">
            <a:off x="6495840" y="2677680"/>
            <a:ext cx="74268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δΕ rms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83" name=""/>
          <p:cNvSpPr/>
          <p:nvPr/>
        </p:nvSpPr>
        <p:spPr>
          <a:xfrm>
            <a:off x="8439120" y="4208040"/>
            <a:ext cx="360" cy="18360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4" name=""/>
          <p:cNvSpPr/>
          <p:nvPr/>
        </p:nvSpPr>
        <p:spPr>
          <a:xfrm>
            <a:off x="7015320" y="2895840"/>
            <a:ext cx="1836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5" name=""/>
          <p:cNvSpPr/>
          <p:nvPr/>
        </p:nvSpPr>
        <p:spPr>
          <a:xfrm>
            <a:off x="7143840" y="1586880"/>
            <a:ext cx="2716200" cy="2294640"/>
          </a:xfrm>
          <a:custGeom>
            <a:avLst/>
            <a:gdLst/>
            <a:ahLst/>
            <a:rect l="l" t="t" r="r" b="b"/>
            <a:pathLst>
              <a:path fill="none" w="7555" h="6384">
                <a:moveTo>
                  <a:pt x="0" y="5437"/>
                </a:moveTo>
                <a:cubicBezTo>
                  <a:pt x="2519" y="9321"/>
                  <a:pt x="7555" y="0"/>
                  <a:pt x="7555" y="0"/>
                </a:cubicBezTo>
              </a:path>
            </a:pathLst>
          </a:custGeom>
          <a:noFill/>
          <a:ln w="12600">
            <a:solidFill>
              <a:srgbClr val="86114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6" name=""/>
          <p:cNvSpPr/>
          <p:nvPr/>
        </p:nvSpPr>
        <p:spPr>
          <a:xfrm>
            <a:off x="3972600" y="4655880"/>
            <a:ext cx="265356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Resulting δE for δµ in all bands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87" name=""/>
          <p:cNvSpPr/>
          <p:nvPr/>
        </p:nvSpPr>
        <p:spPr>
          <a:xfrm>
            <a:off x="7086600" y="3886200"/>
            <a:ext cx="561600" cy="400320"/>
          </a:xfrm>
          <a:custGeom>
            <a:avLst/>
            <a:gdLst/>
            <a:ahLst/>
            <a:rect l="l" t="t" r="r" b="b"/>
            <a:pathLst>
              <a:path fill="none" w="1570" h="1122">
                <a:moveTo>
                  <a:pt x="1570" y="1122"/>
                </a:moveTo>
                <a:lnTo>
                  <a:pt x="1570" y="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f10d0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8" name=""/>
          <p:cNvSpPr/>
          <p:nvPr/>
        </p:nvSpPr>
        <p:spPr>
          <a:xfrm>
            <a:off x="4519800" y="3042000"/>
            <a:ext cx="225000" cy="22500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89" name=""/>
          <p:cNvSpPr/>
          <p:nvPr/>
        </p:nvSpPr>
        <p:spPr>
          <a:xfrm>
            <a:off x="4879800" y="2538000"/>
            <a:ext cx="225000" cy="2250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0" name=""/>
          <p:cNvSpPr/>
          <p:nvPr/>
        </p:nvSpPr>
        <p:spPr>
          <a:xfrm>
            <a:off x="4879800" y="2682000"/>
            <a:ext cx="225000" cy="2250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1" name=""/>
          <p:cNvSpPr/>
          <p:nvPr/>
        </p:nvSpPr>
        <p:spPr>
          <a:xfrm>
            <a:off x="4879800" y="2790000"/>
            <a:ext cx="225000" cy="2250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2" name=""/>
          <p:cNvSpPr/>
          <p:nvPr/>
        </p:nvSpPr>
        <p:spPr>
          <a:xfrm>
            <a:off x="4879800" y="2898000"/>
            <a:ext cx="225000" cy="2250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3" name=""/>
          <p:cNvSpPr/>
          <p:nvPr/>
        </p:nvSpPr>
        <p:spPr>
          <a:xfrm>
            <a:off x="4879800" y="2502000"/>
            <a:ext cx="225000" cy="2250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4" name=""/>
          <p:cNvSpPr/>
          <p:nvPr/>
        </p:nvSpPr>
        <p:spPr>
          <a:xfrm flipH="1" flipV="1">
            <a:off x="4748400" y="3270600"/>
            <a:ext cx="2903400" cy="61452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95" name=""/>
          <p:cNvSpPr/>
          <p:nvPr/>
        </p:nvSpPr>
        <p:spPr>
          <a:xfrm>
            <a:off x="8335800" y="3402000"/>
            <a:ext cx="225000" cy="2250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6" name=""/>
          <p:cNvSpPr/>
          <p:nvPr/>
        </p:nvSpPr>
        <p:spPr>
          <a:xfrm>
            <a:off x="7543800" y="3762000"/>
            <a:ext cx="225000" cy="22500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297" name=""/>
          <p:cNvSpPr/>
          <p:nvPr/>
        </p:nvSpPr>
        <p:spPr>
          <a:xfrm rot="720000">
            <a:off x="4833720" y="3507120"/>
            <a:ext cx="2243520" cy="25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Suggested modulus correction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298" name=""/>
          <p:cNvSpPr/>
          <p:nvPr/>
        </p:nvSpPr>
        <p:spPr>
          <a:xfrm>
            <a:off x="25200" y="4656600"/>
            <a:ext cx="4050000" cy="48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Adjustments in µ lead to corrections in extinction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99" name=""/>
          <p:cNvSpPr/>
          <p:nvPr/>
        </p:nvSpPr>
        <p:spPr>
          <a:xfrm>
            <a:off x="772200" y="1479600"/>
            <a:ext cx="3798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0" name=""/>
          <p:cNvSpPr/>
          <p:nvPr/>
        </p:nvSpPr>
        <p:spPr>
          <a:xfrm>
            <a:off x="4084560" y="1479600"/>
            <a:ext cx="37980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1" name=""/>
          <p:cNvSpPr/>
          <p:nvPr/>
        </p:nvSpPr>
        <p:spPr>
          <a:xfrm>
            <a:off x="7432920" y="1479600"/>
            <a:ext cx="36756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02" name=""/>
          <p:cNvSpPr/>
          <p:nvPr/>
        </p:nvSpPr>
        <p:spPr>
          <a:xfrm>
            <a:off x="6960600" y="4656240"/>
            <a:ext cx="291420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Least rms in δE yields µ correction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03" name=""/>
          <p:cNvSpPr/>
          <p:nvPr/>
        </p:nvSpPr>
        <p:spPr>
          <a:xfrm flipV="1">
            <a:off x="1813680" y="1543680"/>
            <a:ext cx="459720" cy="3855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4" name=""/>
          <p:cNvSpPr/>
          <p:nvPr/>
        </p:nvSpPr>
        <p:spPr>
          <a:xfrm flipV="1">
            <a:off x="1274040" y="1975680"/>
            <a:ext cx="459720" cy="385560"/>
          </a:xfrm>
          <a:prstGeom prst="line">
            <a:avLst/>
          </a:prstGeom>
          <a:ln w="0">
            <a:solidFill>
              <a:srgbClr val="ff8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5" name=""/>
          <p:cNvSpPr/>
          <p:nvPr/>
        </p:nvSpPr>
        <p:spPr>
          <a:xfrm>
            <a:off x="6148800" y="734400"/>
            <a:ext cx="2959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06" name=""/>
          <p:cNvSpPr/>
          <p:nvPr/>
        </p:nvSpPr>
        <p:spPr>
          <a:xfrm>
            <a:off x="6148800" y="1022400"/>
            <a:ext cx="2959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07" name=""/>
          <p:cNvSpPr/>
          <p:nvPr/>
        </p:nvSpPr>
        <p:spPr>
          <a:xfrm>
            <a:off x="6184800" y="1382400"/>
            <a:ext cx="2275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08" name=""/>
          <p:cNvSpPr/>
          <p:nvPr/>
        </p:nvSpPr>
        <p:spPr>
          <a:xfrm>
            <a:off x="6149160" y="1670400"/>
            <a:ext cx="2671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J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09" name=""/>
          <p:cNvSpPr/>
          <p:nvPr/>
        </p:nvSpPr>
        <p:spPr>
          <a:xfrm>
            <a:off x="6149160" y="1922400"/>
            <a:ext cx="30528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H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10" name=""/>
          <p:cNvSpPr/>
          <p:nvPr/>
        </p:nvSpPr>
        <p:spPr>
          <a:xfrm>
            <a:off x="6149160" y="2174400"/>
            <a:ext cx="29592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53C242E-5D36-4B92-8709-519C2B84745C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"/>
          <p:cNvSpPr/>
          <p:nvPr/>
        </p:nvSpPr>
        <p:spPr>
          <a:xfrm>
            <a:off x="5516640" y="4273200"/>
            <a:ext cx="1146240" cy="610920"/>
          </a:xfrm>
          <a:prstGeom prst="ellipse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2" name=""/>
          <p:cNvSpPr/>
          <p:nvPr/>
        </p:nvSpPr>
        <p:spPr>
          <a:xfrm>
            <a:off x="5513760" y="4374360"/>
            <a:ext cx="1149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LM Roman 10"/>
                <a:ea typeface="DejaVu Sans"/>
              </a:rPr>
              <a:t>(δμ, δE</a:t>
            </a:r>
            <a:r>
              <a:rPr b="0" lang="en-US" sz="1500" spc="-1" strike="noStrike" baseline="-8000">
                <a:solidFill>
                  <a:srgbClr val="000000"/>
                </a:solidFill>
                <a:latin typeface="LM Roman 10"/>
                <a:ea typeface="DejaVu Sans"/>
              </a:rPr>
              <a:t>BV</a:t>
            </a:r>
            <a:r>
              <a:rPr b="0" lang="en-US" sz="1500" spc="-1" strike="noStrike">
                <a:solidFill>
                  <a:srgbClr val="000000"/>
                </a:solidFill>
                <a:latin typeface="LM Roman 10"/>
                <a:ea typeface="DejaVu Sans"/>
              </a:rPr>
              <a:t>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313" name=""/>
          <p:cNvSpPr/>
          <p:nvPr/>
        </p:nvSpPr>
        <p:spPr>
          <a:xfrm>
            <a:off x="3972960" y="4321800"/>
            <a:ext cx="933120" cy="554040"/>
          </a:xfrm>
          <a:prstGeom prst="ellipse">
            <a:avLst/>
          </a:prstGeom>
          <a:solidFill>
            <a:srgbClr val="f6f9d4"/>
          </a:solidFill>
          <a:ln w="0">
            <a:solidFill>
              <a:srgbClr val="3a1a0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LM Roman 10"/>
                <a:ea typeface="DejaVu Sans"/>
              </a:rPr>
              <a:t>M</a:t>
            </a:r>
            <a:r>
              <a:rPr b="1" lang="en-US" sz="1800" spc="-1" strike="noStrike" baseline="33000">
                <a:solidFill>
                  <a:srgbClr val="000000"/>
                </a:solidFill>
                <a:latin typeface="LM Roman 10"/>
                <a:ea typeface="DejaVu Sans"/>
              </a:rPr>
              <a:t>0</a:t>
            </a:r>
            <a:r>
              <a:rPr b="1" lang="en-US" sz="1800" spc="-1" strike="noStrike" baseline="-8000">
                <a:solidFill>
                  <a:srgbClr val="000000"/>
                </a:solidFill>
                <a:latin typeface="LM Roman 10"/>
                <a:ea typeface="DejaVu Sans"/>
              </a:rPr>
              <a:t>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4" name=""/>
          <p:cNvSpPr/>
          <p:nvPr/>
        </p:nvSpPr>
        <p:spPr>
          <a:xfrm flipH="1">
            <a:off x="4908960" y="4609800"/>
            <a:ext cx="60768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AFD309B-07CA-4648-AE11-8744F92D0718}" type="slidenum">
              <a:t>42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"/>
          <p:cNvSpPr/>
          <p:nvPr/>
        </p:nvSpPr>
        <p:spPr>
          <a:xfrm>
            <a:off x="5516280" y="5029200"/>
            <a:ext cx="1146240" cy="610920"/>
          </a:xfrm>
          <a:prstGeom prst="ellipse">
            <a:avLst/>
          </a:prstGeom>
          <a:solidFill>
            <a:srgbClr val="f6f9d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6" name=""/>
          <p:cNvSpPr/>
          <p:nvPr/>
        </p:nvSpPr>
        <p:spPr>
          <a:xfrm>
            <a:off x="78480" y="3369600"/>
            <a:ext cx="3546720" cy="1633320"/>
          </a:xfrm>
          <a:prstGeom prst="rect">
            <a:avLst/>
          </a:prstGeom>
          <a:solidFill>
            <a:srgbClr val="f7d1d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7" name=""/>
          <p:cNvSpPr/>
          <p:nvPr/>
        </p:nvSpPr>
        <p:spPr>
          <a:xfrm>
            <a:off x="6665400" y="2779200"/>
            <a:ext cx="3448440" cy="2655720"/>
          </a:xfrm>
          <a:custGeom>
            <a:avLst/>
            <a:gdLst/>
            <a:ahLst/>
            <a:rect l="l" t="t" r="r" b="b"/>
            <a:pathLst>
              <a:path w="28040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24440" y="21600"/>
                </a:lnTo>
                <a:arcTo wR="2840" hR="3600" stAng="5400000" swAng="5400000"/>
                <a:lnTo>
                  <a:pt x="21600" y="3600"/>
                </a:lnTo>
                <a:arcTo wR="2840" hR="3600" stAng="10800000" swAng="5400000"/>
                <a:close/>
              </a:path>
            </a:pathLst>
          </a:custGeom>
          <a:solidFill>
            <a:srgbClr val="bbe33d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8" name=""/>
          <p:cNvSpPr/>
          <p:nvPr/>
        </p:nvSpPr>
        <p:spPr>
          <a:xfrm>
            <a:off x="6629400" y="252000"/>
            <a:ext cx="3448440" cy="2452320"/>
          </a:xfrm>
          <a:custGeom>
            <a:avLst/>
            <a:gdLst/>
            <a:ahLst/>
            <a:rect l="l" t="t" r="r" b="b"/>
            <a:pathLst>
              <a:path w="30362" h="21600">
                <a:moveTo>
                  <a:pt x="3600" y="0"/>
                </a:moveTo>
                <a:arcTo wR="3600" hR="3600" stAng="16200000" swAng="-5400000"/>
                <a:lnTo>
                  <a:pt x="0" y="18000"/>
                </a:lnTo>
                <a:arcTo wR="3600" hR="3600" stAng="10800000" swAng="-5400000"/>
                <a:lnTo>
                  <a:pt x="26762" y="21600"/>
                </a:lnTo>
                <a:arcTo wR="5162" hR="3600" stAng="5400000" swAng="5400000"/>
                <a:lnTo>
                  <a:pt x="21600" y="3600"/>
                </a:lnTo>
                <a:arcTo wR="5162" hR="3600" stAng="10800000" swAng="5400000"/>
                <a:close/>
              </a:path>
            </a:pathLst>
          </a:custGeom>
          <a:solidFill>
            <a:srgbClr val="81ac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19" name=""/>
          <p:cNvSpPr/>
          <p:nvPr/>
        </p:nvSpPr>
        <p:spPr>
          <a:xfrm>
            <a:off x="3304080" y="1371600"/>
            <a:ext cx="3178440" cy="319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77bc65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0" name=""/>
          <p:cNvSpPr/>
          <p:nvPr/>
        </p:nvSpPr>
        <p:spPr>
          <a:xfrm>
            <a:off x="829800" y="1222200"/>
            <a:ext cx="2448000" cy="1489320"/>
          </a:xfrm>
          <a:prstGeom prst="rect">
            <a:avLst/>
          </a:prstGeom>
          <a:solidFill>
            <a:srgbClr val="ff4000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21" name=""/>
          <p:cNvSpPr/>
          <p:nvPr/>
        </p:nvSpPr>
        <p:spPr>
          <a:xfrm>
            <a:off x="3612600" y="2714400"/>
            <a:ext cx="910800" cy="453600"/>
          </a:xfrm>
          <a:prstGeom prst="rect">
            <a:avLst/>
          </a:pr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LM Roman 10"/>
                <a:ea typeface="DejaVu Sans"/>
              </a:rPr>
              <a:t>logP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2" name=""/>
          <p:cNvSpPr/>
          <p:nvPr/>
        </p:nvSpPr>
        <p:spPr>
          <a:xfrm>
            <a:off x="878400" y="2044800"/>
            <a:ext cx="910800" cy="453600"/>
          </a:xfrm>
          <a:prstGeom prst="rect">
            <a:avLst/>
          </a:prstGeom>
          <a:solidFill>
            <a:srgbClr val="ffa6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LM Roman 10"/>
                <a:ea typeface="DejaVu Sans"/>
              </a:rPr>
              <a:t>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3" name=""/>
          <p:cNvSpPr/>
          <p:nvPr/>
        </p:nvSpPr>
        <p:spPr>
          <a:xfrm>
            <a:off x="2282400" y="2044800"/>
            <a:ext cx="910800" cy="453600"/>
          </a:xfrm>
          <a:prstGeom prst="rect">
            <a:avLst/>
          </a:prstGeom>
          <a:solidFill>
            <a:srgbClr val="ffa6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LM Roman 10"/>
                <a:ea typeface="DejaVu Sans"/>
              </a:rPr>
              <a:t>W</a:t>
            </a:r>
            <a:r>
              <a:rPr b="0" lang="en-US" sz="1800" spc="-1" strike="noStrike" baseline="33000">
                <a:solidFill>
                  <a:srgbClr val="000000"/>
                </a:solidFill>
                <a:latin typeface="LM Roman 10"/>
                <a:ea typeface="DejaVu Sans"/>
              </a:rPr>
              <a:t>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4" name=""/>
          <p:cNvSpPr/>
          <p:nvPr/>
        </p:nvSpPr>
        <p:spPr>
          <a:xfrm flipV="1">
            <a:off x="1335240" y="2498040"/>
            <a:ext cx="360" cy="98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5" name=""/>
          <p:cNvSpPr/>
          <p:nvPr/>
        </p:nvSpPr>
        <p:spPr>
          <a:xfrm flipV="1">
            <a:off x="2742840" y="2498040"/>
            <a:ext cx="360" cy="98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6" name=""/>
          <p:cNvSpPr/>
          <p:nvPr/>
        </p:nvSpPr>
        <p:spPr>
          <a:xfrm>
            <a:off x="1560600" y="1346400"/>
            <a:ext cx="910800" cy="453600"/>
          </a:xfrm>
          <a:prstGeom prst="rect">
            <a:avLst/>
          </a:prstGeom>
          <a:solidFill>
            <a:srgbClr val="ffa6a6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LM Roman 10"/>
                <a:ea typeface="DejaVu Sans"/>
              </a:rPr>
              <a:t>R</a:t>
            </a:r>
            <a:r>
              <a:rPr b="0" lang="en-US" sz="1800" spc="-1" strike="noStrike" baseline="-8000">
                <a:solidFill>
                  <a:srgbClr val="000000"/>
                </a:solidFill>
                <a:latin typeface="LM Roman 10"/>
                <a:ea typeface="DejaVu Sans"/>
              </a:rPr>
              <a:t>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7" name=""/>
          <p:cNvSpPr/>
          <p:nvPr/>
        </p:nvSpPr>
        <p:spPr>
          <a:xfrm flipH="1">
            <a:off x="1294560" y="1539000"/>
            <a:ext cx="257760" cy="53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8" name=""/>
          <p:cNvSpPr/>
          <p:nvPr/>
        </p:nvSpPr>
        <p:spPr>
          <a:xfrm>
            <a:off x="2475000" y="1503000"/>
            <a:ext cx="225360" cy="53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29" name=""/>
          <p:cNvSpPr/>
          <p:nvPr/>
        </p:nvSpPr>
        <p:spPr>
          <a:xfrm>
            <a:off x="4150800" y="3051000"/>
            <a:ext cx="1452600" cy="140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LM Roman 10"/>
                <a:ea typeface="DejaVu Sans"/>
              </a:rPr>
              <a:t>(PL)</a:t>
            </a:r>
            <a:r>
              <a:rPr b="0" lang="en-US" sz="1800" spc="-1" strike="noStrike" baseline="-8000">
                <a:solidFill>
                  <a:srgbClr val="000000"/>
                </a:solidFill>
                <a:latin typeface="LM Roman 10"/>
                <a:ea typeface="DejaVu Sans"/>
              </a:rPr>
              <a:t>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0" name=""/>
          <p:cNvSpPr/>
          <p:nvPr/>
        </p:nvSpPr>
        <p:spPr>
          <a:xfrm>
            <a:off x="4187160" y="1492560"/>
            <a:ext cx="1416240" cy="140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LM Roman 10"/>
                <a:ea typeface="DejaVu Sans"/>
              </a:rPr>
              <a:t>PW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1" name=""/>
          <p:cNvSpPr/>
          <p:nvPr/>
        </p:nvSpPr>
        <p:spPr>
          <a:xfrm flipV="1">
            <a:off x="3196800" y="2237760"/>
            <a:ext cx="914760" cy="2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2" name=""/>
          <p:cNvSpPr/>
          <p:nvPr/>
        </p:nvSpPr>
        <p:spPr>
          <a:xfrm flipV="1">
            <a:off x="3612600" y="2239200"/>
            <a:ext cx="498960" cy="49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3" name=""/>
          <p:cNvSpPr/>
          <p:nvPr/>
        </p:nvSpPr>
        <p:spPr>
          <a:xfrm flipV="1">
            <a:off x="3196800" y="3704400"/>
            <a:ext cx="9511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4" name=""/>
          <p:cNvSpPr/>
          <p:nvPr/>
        </p:nvSpPr>
        <p:spPr>
          <a:xfrm>
            <a:off x="3612600" y="3170880"/>
            <a:ext cx="535320" cy="53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5" name=""/>
          <p:cNvSpPr/>
          <p:nvPr/>
        </p:nvSpPr>
        <p:spPr>
          <a:xfrm>
            <a:off x="4968000" y="2264760"/>
            <a:ext cx="1416240" cy="140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b3cac7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LM Roman 10"/>
                <a:ea typeface="DejaVu Sans"/>
              </a:rPr>
              <a:t>(Δ-Δ)</a:t>
            </a:r>
            <a:r>
              <a:rPr b="0" lang="en-US" sz="1800" spc="-1" strike="noStrike" baseline="-8000">
                <a:solidFill>
                  <a:srgbClr val="000000"/>
                </a:solidFill>
                <a:latin typeface="LM Roman 10"/>
                <a:ea typeface="DejaVu Sans"/>
              </a:rPr>
              <a:t>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6" name=""/>
          <p:cNvSpPr/>
          <p:nvPr/>
        </p:nvSpPr>
        <p:spPr>
          <a:xfrm>
            <a:off x="1792800" y="2273400"/>
            <a:ext cx="486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7" name=""/>
          <p:cNvSpPr/>
          <p:nvPr/>
        </p:nvSpPr>
        <p:spPr>
          <a:xfrm>
            <a:off x="6472800" y="759600"/>
            <a:ext cx="225720" cy="443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0"/>
                </a:moveTo>
                <a:cubicBezTo>
                  <a:pt x="16200" y="0"/>
                  <a:pt x="10800" y="900"/>
                  <a:pt x="10800" y="1800"/>
                </a:cubicBezTo>
                <a:lnTo>
                  <a:pt x="10800" y="9000"/>
                </a:lnTo>
                <a:cubicBezTo>
                  <a:pt x="10800" y="9900"/>
                  <a:pt x="5400" y="10800"/>
                  <a:pt x="0" y="10800"/>
                </a:cubicBezTo>
                <a:cubicBezTo>
                  <a:pt x="5400" y="10800"/>
                  <a:pt x="10800" y="11700"/>
                  <a:pt x="10800" y="12600"/>
                </a:cubicBezTo>
                <a:lnTo>
                  <a:pt x="10800" y="19800"/>
                </a:lnTo>
                <a:cubicBezTo>
                  <a:pt x="10800" y="20700"/>
                  <a:pt x="16200" y="21600"/>
                  <a:pt x="21600" y="21600"/>
                </a:cubicBezTo>
              </a:path>
            </a:pathLst>
          </a:custGeom>
          <a:noFill/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38" name=""/>
          <p:cNvSpPr/>
          <p:nvPr/>
        </p:nvSpPr>
        <p:spPr>
          <a:xfrm flipV="1">
            <a:off x="8546400" y="880200"/>
            <a:ext cx="1149480" cy="1587600"/>
          </a:xfrm>
          <a:prstGeom prst="line">
            <a:avLst/>
          </a:prstGeom>
          <a:ln w="36720">
            <a:solidFill>
              <a:srgbClr val="2a609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39" name=""/>
          <p:cNvSpPr/>
          <p:nvPr/>
        </p:nvSpPr>
        <p:spPr>
          <a:xfrm flipV="1">
            <a:off x="8357760" y="1068480"/>
            <a:ext cx="1353240" cy="1371600"/>
          </a:xfrm>
          <a:prstGeom prst="line">
            <a:avLst/>
          </a:prstGeom>
          <a:ln w="36720">
            <a:solidFill>
              <a:srgbClr val="55308d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0" name=""/>
          <p:cNvSpPr/>
          <p:nvPr/>
        </p:nvSpPr>
        <p:spPr>
          <a:xfrm flipV="1">
            <a:off x="8357760" y="1204200"/>
            <a:ext cx="1338120" cy="1056600"/>
          </a:xfrm>
          <a:prstGeom prst="line">
            <a:avLst/>
          </a:prstGeom>
          <a:ln w="36720">
            <a:solidFill>
              <a:srgbClr val="bf0041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1" name=""/>
          <p:cNvSpPr/>
          <p:nvPr/>
        </p:nvSpPr>
        <p:spPr>
          <a:xfrm flipV="1">
            <a:off x="8312040" y="1272240"/>
            <a:ext cx="1388520" cy="871200"/>
          </a:xfrm>
          <a:prstGeom prst="line">
            <a:avLst/>
          </a:prstGeom>
          <a:ln w="36720">
            <a:solidFill>
              <a:srgbClr val="ff8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2" name=""/>
          <p:cNvSpPr/>
          <p:nvPr/>
        </p:nvSpPr>
        <p:spPr>
          <a:xfrm flipV="1">
            <a:off x="8443800" y="1011960"/>
            <a:ext cx="1252080" cy="1439640"/>
          </a:xfrm>
          <a:prstGeom prst="line">
            <a:avLst/>
          </a:prstGeom>
          <a:ln w="36720">
            <a:solidFill>
              <a:srgbClr val="ffff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3" name=""/>
          <p:cNvSpPr/>
          <p:nvPr/>
        </p:nvSpPr>
        <p:spPr>
          <a:xfrm flipV="1">
            <a:off x="8312040" y="1340280"/>
            <a:ext cx="1398960" cy="70416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4" name=""/>
          <p:cNvSpPr/>
          <p:nvPr/>
        </p:nvSpPr>
        <p:spPr>
          <a:xfrm>
            <a:off x="8314200" y="565200"/>
            <a:ext cx="1512720" cy="1946520"/>
          </a:xfrm>
          <a:custGeom>
            <a:avLst/>
            <a:gdLst/>
            <a:ahLst/>
            <a:rect l="l" t="t" r="r" b="b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45" name=""/>
          <p:cNvSpPr/>
          <p:nvPr/>
        </p:nvSpPr>
        <p:spPr>
          <a:xfrm>
            <a:off x="8274600" y="1618920"/>
            <a:ext cx="10944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6" name=""/>
          <p:cNvSpPr/>
          <p:nvPr/>
        </p:nvSpPr>
        <p:spPr>
          <a:xfrm>
            <a:off x="9165960" y="2446560"/>
            <a:ext cx="360" cy="1058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47" name=""/>
          <p:cNvSpPr/>
          <p:nvPr/>
        </p:nvSpPr>
        <p:spPr>
          <a:xfrm>
            <a:off x="8347680" y="1434960"/>
            <a:ext cx="528840" cy="39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LM Roman 10"/>
                <a:ea typeface="DejaVu Sans"/>
              </a:rPr>
              <a:t>ΔM</a:t>
            </a:r>
            <a:r>
              <a:rPr b="0" lang="en-US" sz="1200" spc="-1" strike="noStrike" baseline="-8000">
                <a:solidFill>
                  <a:srgbClr val="000000"/>
                </a:solidFill>
                <a:latin typeface="LM Roman 10"/>
                <a:ea typeface="DejaVu Sans"/>
              </a:rPr>
              <a:t>λ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48" name=""/>
          <p:cNvSpPr/>
          <p:nvPr/>
        </p:nvSpPr>
        <p:spPr>
          <a:xfrm>
            <a:off x="8975880" y="2154960"/>
            <a:ext cx="779040" cy="48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LM Roman 10"/>
                <a:ea typeface="DejaVu Sans"/>
              </a:rPr>
              <a:t>ΔW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49" name=""/>
          <p:cNvSpPr/>
          <p:nvPr/>
        </p:nvSpPr>
        <p:spPr>
          <a:xfrm>
            <a:off x="6756840" y="3115800"/>
            <a:ext cx="1523520" cy="2127240"/>
          </a:xfrm>
          <a:custGeom>
            <a:avLst/>
            <a:gdLst/>
            <a:ahLst/>
            <a:rect l="l" t="t" r="r" b="b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0" name=""/>
          <p:cNvSpPr/>
          <p:nvPr/>
        </p:nvSpPr>
        <p:spPr>
          <a:xfrm rot="16200000">
            <a:off x="6356160" y="4021920"/>
            <a:ext cx="1065240" cy="18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LM Roman 10"/>
                <a:ea typeface="Noto Sans CJK SC"/>
              </a:rPr>
              <a:t>δA</a:t>
            </a:r>
            <a:r>
              <a:rPr b="0" lang="en-US" sz="1100" spc="-1" strike="noStrike" baseline="-8000">
                <a:solidFill>
                  <a:srgbClr val="000000"/>
                </a:solidFill>
                <a:latin typeface="LM Roman 10"/>
                <a:ea typeface="Noto Sans CJK SC"/>
              </a:rPr>
              <a:t>λ </a:t>
            </a:r>
            <a:r>
              <a:rPr b="0" lang="en-US" sz="1100" spc="-1" strike="noStrike">
                <a:solidFill>
                  <a:srgbClr val="000000"/>
                </a:solidFill>
                <a:latin typeface="LM Roman 10"/>
                <a:ea typeface="Noto Sans CJK SC"/>
              </a:rPr>
              <a:t>/ R</a:t>
            </a:r>
            <a:r>
              <a:rPr b="0" lang="en-US" sz="1100" spc="-1" strike="noStrike" baseline="-8000">
                <a:solidFill>
                  <a:srgbClr val="000000"/>
                </a:solidFill>
                <a:latin typeface="LM Roman 10"/>
                <a:ea typeface="Noto Sans CJK SC"/>
              </a:rPr>
              <a:t>λ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351" name=""/>
          <p:cNvSpPr/>
          <p:nvPr/>
        </p:nvSpPr>
        <p:spPr>
          <a:xfrm>
            <a:off x="10719000" y="2093400"/>
            <a:ext cx="360" cy="13248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52" name=""/>
          <p:cNvSpPr/>
          <p:nvPr/>
        </p:nvSpPr>
        <p:spPr>
          <a:xfrm>
            <a:off x="6690960" y="4370040"/>
            <a:ext cx="11520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53" name=""/>
          <p:cNvSpPr/>
          <p:nvPr/>
        </p:nvSpPr>
        <p:spPr>
          <a:xfrm flipV="1">
            <a:off x="6802560" y="3115800"/>
            <a:ext cx="1480680" cy="2135880"/>
          </a:xfrm>
          <a:prstGeom prst="line">
            <a:avLst/>
          </a:prstGeom>
          <a:ln w="36720">
            <a:solidFill>
              <a:srgbClr val="2a6099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4" name=""/>
          <p:cNvSpPr/>
          <p:nvPr/>
        </p:nvSpPr>
        <p:spPr>
          <a:xfrm flipV="1">
            <a:off x="6739200" y="3521880"/>
            <a:ext cx="1544040" cy="1631520"/>
          </a:xfrm>
          <a:prstGeom prst="line">
            <a:avLst/>
          </a:prstGeom>
          <a:ln w="36720">
            <a:solidFill>
              <a:srgbClr val="55308d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5" name=""/>
          <p:cNvSpPr/>
          <p:nvPr/>
        </p:nvSpPr>
        <p:spPr>
          <a:xfrm flipV="1">
            <a:off x="6739200" y="3690720"/>
            <a:ext cx="1544040" cy="1470600"/>
          </a:xfrm>
          <a:prstGeom prst="line">
            <a:avLst/>
          </a:prstGeom>
          <a:ln w="36720">
            <a:solidFill>
              <a:srgbClr val="bf0041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6" name=""/>
          <p:cNvSpPr/>
          <p:nvPr/>
        </p:nvSpPr>
        <p:spPr>
          <a:xfrm flipV="1">
            <a:off x="6759000" y="3834720"/>
            <a:ext cx="1524240" cy="972360"/>
          </a:xfrm>
          <a:prstGeom prst="line">
            <a:avLst/>
          </a:prstGeom>
          <a:ln w="36720">
            <a:solidFill>
              <a:srgbClr val="ff80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7" name=""/>
          <p:cNvSpPr/>
          <p:nvPr/>
        </p:nvSpPr>
        <p:spPr>
          <a:xfrm flipV="1">
            <a:off x="6807240" y="3259800"/>
            <a:ext cx="1476000" cy="1973880"/>
          </a:xfrm>
          <a:prstGeom prst="line">
            <a:avLst/>
          </a:prstGeom>
          <a:ln w="36720">
            <a:solidFill>
              <a:srgbClr val="ffff00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8" name=""/>
          <p:cNvSpPr/>
          <p:nvPr/>
        </p:nvSpPr>
        <p:spPr>
          <a:xfrm flipV="1">
            <a:off x="6736320" y="3978360"/>
            <a:ext cx="1546920" cy="92448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9" name=""/>
          <p:cNvSpPr/>
          <p:nvPr/>
        </p:nvSpPr>
        <p:spPr>
          <a:xfrm>
            <a:off x="7244280" y="4489560"/>
            <a:ext cx="140400" cy="14040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0" name=""/>
          <p:cNvSpPr/>
          <p:nvPr/>
        </p:nvSpPr>
        <p:spPr>
          <a:xfrm>
            <a:off x="7470720" y="4136760"/>
            <a:ext cx="140400" cy="1404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1" name=""/>
          <p:cNvSpPr/>
          <p:nvPr/>
        </p:nvSpPr>
        <p:spPr>
          <a:xfrm>
            <a:off x="7470720" y="4227120"/>
            <a:ext cx="140400" cy="1404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2" name=""/>
          <p:cNvSpPr/>
          <p:nvPr/>
        </p:nvSpPr>
        <p:spPr>
          <a:xfrm>
            <a:off x="7470720" y="4295160"/>
            <a:ext cx="140400" cy="1404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3" name=""/>
          <p:cNvSpPr/>
          <p:nvPr/>
        </p:nvSpPr>
        <p:spPr>
          <a:xfrm>
            <a:off x="7470720" y="4363200"/>
            <a:ext cx="140400" cy="1404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4" name=""/>
          <p:cNvSpPr/>
          <p:nvPr/>
        </p:nvSpPr>
        <p:spPr>
          <a:xfrm>
            <a:off x="7470720" y="4114080"/>
            <a:ext cx="140400" cy="1404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65" name=""/>
          <p:cNvSpPr/>
          <p:nvPr/>
        </p:nvSpPr>
        <p:spPr>
          <a:xfrm>
            <a:off x="9661680" y="734760"/>
            <a:ext cx="170280" cy="17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0000" bIns="90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LM Roman 10"/>
                <a:ea typeface="DejaVu Sans"/>
              </a:rPr>
              <a:t>B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66" name=""/>
          <p:cNvSpPr/>
          <p:nvPr/>
        </p:nvSpPr>
        <p:spPr>
          <a:xfrm>
            <a:off x="9661680" y="879840"/>
            <a:ext cx="170280" cy="17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LM Roman 10"/>
                <a:ea typeface="DejaVu Sans"/>
              </a:rPr>
              <a:t>V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367" name=""/>
          <p:cNvSpPr/>
          <p:nvPr/>
        </p:nvSpPr>
        <p:spPr>
          <a:xfrm>
            <a:off x="9715680" y="998280"/>
            <a:ext cx="130680" cy="17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LM Roman 10"/>
                <a:ea typeface="DejaVu Sans"/>
              </a:rPr>
              <a:t>I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368" name=""/>
          <p:cNvSpPr/>
          <p:nvPr/>
        </p:nvSpPr>
        <p:spPr>
          <a:xfrm>
            <a:off x="9695160" y="1107360"/>
            <a:ext cx="153720" cy="17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LM Roman 10"/>
                <a:ea typeface="DejaVu Sans"/>
              </a:rPr>
              <a:t>J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369" name=""/>
          <p:cNvSpPr/>
          <p:nvPr/>
        </p:nvSpPr>
        <p:spPr>
          <a:xfrm>
            <a:off x="9662040" y="1229760"/>
            <a:ext cx="175680" cy="17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LM Roman 10"/>
                <a:ea typeface="DejaVu Sans"/>
              </a:rPr>
              <a:t>H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370" name=""/>
          <p:cNvSpPr/>
          <p:nvPr/>
        </p:nvSpPr>
        <p:spPr>
          <a:xfrm>
            <a:off x="9662040" y="1352160"/>
            <a:ext cx="169920" cy="17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79280" bIns="17928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800" spc="-1" strike="noStrike">
                <a:solidFill>
                  <a:srgbClr val="000000"/>
                </a:solidFill>
                <a:latin typeface="LM Roman 10"/>
                <a:ea typeface="DejaVu Sans"/>
              </a:rPr>
              <a:t>K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371" name=""/>
          <p:cNvSpPr/>
          <p:nvPr/>
        </p:nvSpPr>
        <p:spPr>
          <a:xfrm>
            <a:off x="8366400" y="3078360"/>
            <a:ext cx="1460520" cy="2176560"/>
          </a:xfrm>
          <a:custGeom>
            <a:avLst/>
            <a:gdLst/>
            <a:ahLst/>
            <a:rect l="l" t="t" r="r" b="b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2" name=""/>
          <p:cNvSpPr/>
          <p:nvPr/>
        </p:nvSpPr>
        <p:spPr>
          <a:xfrm>
            <a:off x="9022320" y="4928760"/>
            <a:ext cx="765360" cy="1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74960" bIns="17496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LM Roman 10"/>
                <a:ea typeface="DejaVu Sans"/>
              </a:rPr>
              <a:t>δμ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373" name=""/>
          <p:cNvSpPr/>
          <p:nvPr/>
        </p:nvSpPr>
        <p:spPr>
          <a:xfrm rot="16200000">
            <a:off x="7883280" y="4039200"/>
            <a:ext cx="1194120" cy="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640" bIns="86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LM Roman 10"/>
                <a:ea typeface="DejaVu Sans"/>
              </a:rPr>
              <a:t>RMS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374" name=""/>
          <p:cNvSpPr/>
          <p:nvPr/>
        </p:nvSpPr>
        <p:spPr>
          <a:xfrm>
            <a:off x="9171720" y="5179680"/>
            <a:ext cx="360" cy="1123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5" name=""/>
          <p:cNvSpPr/>
          <p:nvPr/>
        </p:nvSpPr>
        <p:spPr>
          <a:xfrm>
            <a:off x="8301960" y="4377960"/>
            <a:ext cx="11196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6" name=""/>
          <p:cNvSpPr/>
          <p:nvPr/>
        </p:nvSpPr>
        <p:spPr>
          <a:xfrm>
            <a:off x="8380080" y="3270960"/>
            <a:ext cx="1446840" cy="1708200"/>
          </a:xfrm>
          <a:custGeom>
            <a:avLst/>
            <a:gdLst/>
            <a:ahLst/>
            <a:rect l="l" t="t" r="r" b="b"/>
            <a:pathLst>
              <a:path fill="none" w="7555" h="6384">
                <a:moveTo>
                  <a:pt x="0" y="5437"/>
                </a:moveTo>
                <a:cubicBezTo>
                  <a:pt x="2519" y="9321"/>
                  <a:pt x="7555" y="0"/>
                  <a:pt x="7555" y="0"/>
                </a:cubicBezTo>
              </a:path>
            </a:pathLst>
          </a:custGeom>
          <a:noFill/>
          <a:ln w="12600">
            <a:solidFill>
              <a:srgbClr val="861141"/>
            </a:solidFill>
            <a:prstDash val="dash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7" name=""/>
          <p:cNvSpPr/>
          <p:nvPr/>
        </p:nvSpPr>
        <p:spPr>
          <a:xfrm>
            <a:off x="8345160" y="4983120"/>
            <a:ext cx="342000" cy="243720"/>
          </a:xfrm>
          <a:custGeom>
            <a:avLst/>
            <a:gdLst/>
            <a:ahLst/>
            <a:rect l="l" t="t" r="r" b="b"/>
            <a:pathLst>
              <a:path fill="none" w="1570" h="1122">
                <a:moveTo>
                  <a:pt x="1570" y="1122"/>
                </a:moveTo>
                <a:lnTo>
                  <a:pt x="1570" y="0"/>
                </a:lnTo>
                <a:lnTo>
                  <a:pt x="0" y="0"/>
                </a:lnTo>
              </a:path>
            </a:pathLst>
          </a:custGeom>
          <a:noFill/>
          <a:ln w="0">
            <a:solidFill>
              <a:srgbClr val="f10d0c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8" name=""/>
          <p:cNvSpPr/>
          <p:nvPr/>
        </p:nvSpPr>
        <p:spPr>
          <a:xfrm>
            <a:off x="9108360" y="4539240"/>
            <a:ext cx="136440" cy="13644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79" name=""/>
          <p:cNvSpPr/>
          <p:nvPr/>
        </p:nvSpPr>
        <p:spPr>
          <a:xfrm>
            <a:off x="8624880" y="4907520"/>
            <a:ext cx="136440" cy="135720"/>
          </a:xfrm>
          <a:prstGeom prst="sun">
            <a:avLst>
              <a:gd name="adj" fmla="val 25000"/>
            </a:avLst>
          </a:prstGeom>
          <a:solidFill>
            <a:srgbClr val="ffff0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0" name=""/>
          <p:cNvSpPr/>
          <p:nvPr/>
        </p:nvSpPr>
        <p:spPr>
          <a:xfrm>
            <a:off x="7551720" y="5179680"/>
            <a:ext cx="360" cy="11232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1" name=""/>
          <p:cNvSpPr/>
          <p:nvPr/>
        </p:nvSpPr>
        <p:spPr>
          <a:xfrm>
            <a:off x="7402320" y="4946040"/>
            <a:ext cx="765360" cy="1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74960" bIns="17496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000000"/>
                </a:solidFill>
                <a:latin typeface="LM Roman 10"/>
                <a:ea typeface="DejaVu Sans"/>
              </a:rPr>
              <a:t>δμ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1382" name=""/>
          <p:cNvSpPr/>
          <p:nvPr/>
        </p:nvSpPr>
        <p:spPr>
          <a:xfrm flipV="1">
            <a:off x="6741720" y="1315440"/>
            <a:ext cx="1400760" cy="729720"/>
          </a:xfrm>
          <a:prstGeom prst="line">
            <a:avLst/>
          </a:prstGeom>
          <a:ln w="36720">
            <a:solidFill>
              <a:srgbClr val="00a933"/>
            </a:solidFill>
            <a:prstDash val="sysDot"/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3" name=""/>
          <p:cNvSpPr/>
          <p:nvPr/>
        </p:nvSpPr>
        <p:spPr>
          <a:xfrm>
            <a:off x="6750000" y="565200"/>
            <a:ext cx="1476720" cy="1933920"/>
          </a:xfrm>
          <a:custGeom>
            <a:avLst/>
            <a:gdLst/>
            <a:ahLst/>
            <a:rect l="l" t="t" r="r" b="b"/>
            <a:pathLst>
              <a:path fill="none" w="7620" h="7620">
                <a:moveTo>
                  <a:pt x="0" y="0"/>
                </a:moveTo>
                <a:lnTo>
                  <a:pt x="0" y="7620"/>
                </a:lnTo>
                <a:lnTo>
                  <a:pt x="7620" y="7620"/>
                </a:lnTo>
              </a:path>
            </a:pathLst>
          </a:custGeom>
          <a:noFill/>
          <a:ln w="54720">
            <a:solidFill>
              <a:srgbClr val="11111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84" name=""/>
          <p:cNvSpPr/>
          <p:nvPr/>
        </p:nvSpPr>
        <p:spPr>
          <a:xfrm>
            <a:off x="7505640" y="1143360"/>
            <a:ext cx="133560" cy="133200"/>
          </a:xfrm>
          <a:prstGeom prst="sun">
            <a:avLst>
              <a:gd name="adj" fmla="val 25000"/>
            </a:avLst>
          </a:prstGeom>
          <a:solidFill>
            <a:srgbClr val="729fcf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85" name=""/>
          <p:cNvSpPr/>
          <p:nvPr/>
        </p:nvSpPr>
        <p:spPr>
          <a:xfrm flipV="1">
            <a:off x="7571160" y="1293840"/>
            <a:ext cx="360" cy="272880"/>
          </a:xfrm>
          <a:prstGeom prst="line">
            <a:avLst/>
          </a:prstGeom>
          <a:ln w="0">
            <a:solidFill>
              <a:srgbClr val="000000"/>
            </a:solidFill>
            <a:headEnd len="med" type="triangle" w="med"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86" name=""/>
          <p:cNvSpPr/>
          <p:nvPr/>
        </p:nvSpPr>
        <p:spPr>
          <a:xfrm>
            <a:off x="6757920" y="1491840"/>
            <a:ext cx="51552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LM Roman 10"/>
                <a:ea typeface="DejaVu Sans"/>
              </a:rPr>
              <a:t>ΔΜ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87" name=""/>
          <p:cNvSpPr/>
          <p:nvPr/>
        </p:nvSpPr>
        <p:spPr>
          <a:xfrm>
            <a:off x="7348680" y="2179440"/>
            <a:ext cx="699120" cy="2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000000"/>
                </a:solidFill>
                <a:latin typeface="LM Roman 10"/>
                <a:ea typeface="DejaVu Sans"/>
              </a:rPr>
              <a:t>ΔW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388" name=""/>
          <p:cNvSpPr/>
          <p:nvPr/>
        </p:nvSpPr>
        <p:spPr>
          <a:xfrm>
            <a:off x="7549920" y="1234080"/>
            <a:ext cx="589680" cy="20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050" spc="-1" strike="noStrike">
                <a:solidFill>
                  <a:srgbClr val="000000"/>
                </a:solidFill>
                <a:latin typeface="LM Roman 10"/>
                <a:ea typeface="DejaVu Sans"/>
              </a:rPr>
              <a:t>δA</a:t>
            </a:r>
            <a:r>
              <a:rPr b="0" lang="en-US" sz="1050" spc="-1" strike="noStrike" baseline="-8000">
                <a:solidFill>
                  <a:srgbClr val="000000"/>
                </a:solidFill>
                <a:latin typeface="LM Roman 10"/>
                <a:ea typeface="DejaVu Sans"/>
              </a:rPr>
              <a:t>λ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1389" name=""/>
          <p:cNvSpPr/>
          <p:nvPr/>
        </p:nvSpPr>
        <p:spPr>
          <a:xfrm rot="20098800">
            <a:off x="7593480" y="1387440"/>
            <a:ext cx="741960" cy="15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152640" bIns="15264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000000"/>
                </a:solidFill>
                <a:latin typeface="LM Roman 10"/>
                <a:ea typeface="DejaVu Sans"/>
              </a:rPr>
              <a:t>Slope = α</a:t>
            </a:r>
            <a:r>
              <a:rPr b="0" lang="en-US" sz="900" spc="-1" strike="noStrike" baseline="-8000">
                <a:solidFill>
                  <a:srgbClr val="000000"/>
                </a:solidFill>
                <a:latin typeface="LM Roman 10"/>
                <a:ea typeface="DejaVu Sans"/>
              </a:rPr>
              <a:t>λ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1390" name=""/>
          <p:cNvSpPr/>
          <p:nvPr/>
        </p:nvSpPr>
        <p:spPr>
          <a:xfrm>
            <a:off x="7557840" y="2463120"/>
            <a:ext cx="360" cy="10944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91" name=""/>
          <p:cNvSpPr/>
          <p:nvPr/>
        </p:nvSpPr>
        <p:spPr>
          <a:xfrm>
            <a:off x="6701400" y="1644120"/>
            <a:ext cx="109440" cy="360"/>
          </a:xfrm>
          <a:prstGeom prst="line">
            <a:avLst/>
          </a:prstGeom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392" name=""/>
          <p:cNvSpPr/>
          <p:nvPr/>
        </p:nvSpPr>
        <p:spPr>
          <a:xfrm rot="16200000">
            <a:off x="5445720" y="1260720"/>
            <a:ext cx="1899720" cy="38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LM Roman 10"/>
                <a:ea typeface="DejaVu Sans"/>
              </a:rPr>
              <a:t>From all Cepheids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93" name=""/>
          <p:cNvSpPr/>
          <p:nvPr/>
        </p:nvSpPr>
        <p:spPr>
          <a:xfrm rot="16200000">
            <a:off x="5430600" y="3817440"/>
            <a:ext cx="189972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LM Roman 10"/>
                <a:ea typeface="DejaVu Sans"/>
              </a:rPr>
              <a:t>For each Cepheid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94" name=""/>
          <p:cNvSpPr/>
          <p:nvPr/>
        </p:nvSpPr>
        <p:spPr>
          <a:xfrm>
            <a:off x="5513400" y="5130360"/>
            <a:ext cx="1149120" cy="35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000000"/>
                </a:solidFill>
                <a:latin typeface="LM Roman 10"/>
                <a:ea typeface="DejaVu Sans"/>
              </a:rPr>
              <a:t>(δμ, δE</a:t>
            </a:r>
            <a:r>
              <a:rPr b="0" lang="en-US" sz="1500" spc="-1" strike="noStrike" baseline="-8000">
                <a:solidFill>
                  <a:srgbClr val="000000"/>
                </a:solidFill>
                <a:latin typeface="LM Roman 10"/>
                <a:ea typeface="DejaVu Sans"/>
              </a:rPr>
              <a:t>BV</a:t>
            </a:r>
            <a:r>
              <a:rPr b="0" lang="en-US" sz="1500" spc="-1" strike="noStrike">
                <a:solidFill>
                  <a:srgbClr val="000000"/>
                </a:solidFill>
                <a:latin typeface="LM Roman 10"/>
                <a:ea typeface="DejaVu Sans"/>
              </a:rPr>
              <a:t>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395" name=""/>
          <p:cNvSpPr/>
          <p:nvPr/>
        </p:nvSpPr>
        <p:spPr>
          <a:xfrm>
            <a:off x="228600" y="4334400"/>
            <a:ext cx="754920" cy="45360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LM Roman 10"/>
                <a:ea typeface="DejaVu Sans"/>
              </a:rPr>
              <a:t>m</a:t>
            </a:r>
            <a:r>
              <a:rPr b="0" lang="en-US" sz="1800" spc="-1" strike="noStrike" baseline="-8000">
                <a:solidFill>
                  <a:srgbClr val="000000"/>
                </a:solidFill>
                <a:latin typeface="LM Roman 10"/>
                <a:ea typeface="DejaVu Sans"/>
              </a:rPr>
              <a:t>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6" name=""/>
          <p:cNvSpPr/>
          <p:nvPr/>
        </p:nvSpPr>
        <p:spPr>
          <a:xfrm>
            <a:off x="878400" y="3484800"/>
            <a:ext cx="910800" cy="45360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LM Roman 10"/>
                <a:ea typeface="DejaVu Sans"/>
              </a:rPr>
              <a:t>M</a:t>
            </a:r>
            <a:r>
              <a:rPr b="0" lang="en-US" sz="1800" spc="-1" strike="noStrike" baseline="-8000">
                <a:solidFill>
                  <a:srgbClr val="000000"/>
                </a:solidFill>
                <a:latin typeface="LM Roman 10"/>
                <a:ea typeface="DejaVu Sans"/>
              </a:rPr>
              <a:t>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7" name=""/>
          <p:cNvSpPr/>
          <p:nvPr/>
        </p:nvSpPr>
        <p:spPr>
          <a:xfrm flipV="1">
            <a:off x="577800" y="3936960"/>
            <a:ext cx="754920" cy="37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98" name=""/>
          <p:cNvSpPr/>
          <p:nvPr/>
        </p:nvSpPr>
        <p:spPr>
          <a:xfrm>
            <a:off x="1524600" y="4334400"/>
            <a:ext cx="637920" cy="45360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LM Roman 10"/>
                <a:ea typeface="DejaVu Sans"/>
              </a:rPr>
              <a:t>µ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99" name=""/>
          <p:cNvSpPr/>
          <p:nvPr/>
        </p:nvSpPr>
        <p:spPr>
          <a:xfrm flipH="1" flipV="1">
            <a:off x="1367280" y="3936960"/>
            <a:ext cx="498240" cy="37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0" name=""/>
          <p:cNvSpPr/>
          <p:nvPr/>
        </p:nvSpPr>
        <p:spPr>
          <a:xfrm>
            <a:off x="2640600" y="4334400"/>
            <a:ext cx="660600" cy="45360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LM Roman 10"/>
                <a:ea typeface="DejaVu Sans"/>
              </a:rPr>
              <a:t>A</a:t>
            </a:r>
            <a:r>
              <a:rPr b="0" lang="en-US" sz="1800" spc="-1" strike="noStrike" baseline="-8000">
                <a:solidFill>
                  <a:srgbClr val="000000"/>
                </a:solidFill>
                <a:latin typeface="LM Roman 10"/>
                <a:ea typeface="DejaVu Sans"/>
              </a:rPr>
              <a:t>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1" name=""/>
          <p:cNvSpPr/>
          <p:nvPr/>
        </p:nvSpPr>
        <p:spPr>
          <a:xfrm>
            <a:off x="2282400" y="3484800"/>
            <a:ext cx="910800" cy="453600"/>
          </a:xfrm>
          <a:prstGeom prst="rect">
            <a:avLst/>
          </a:prstGeom>
          <a:solidFill>
            <a:srgbClr val="ec9ba4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LM Roman 10"/>
                <a:ea typeface="DejaVu Sans"/>
              </a:rPr>
              <a:t>M</a:t>
            </a:r>
            <a:r>
              <a:rPr b="0" lang="en-US" sz="1800" spc="-1" strike="noStrike" baseline="33000">
                <a:solidFill>
                  <a:srgbClr val="000000"/>
                </a:solidFill>
                <a:latin typeface="LM Roman 10"/>
                <a:ea typeface="DejaVu Sans"/>
              </a:rPr>
              <a:t>0</a:t>
            </a:r>
            <a:r>
              <a:rPr b="0" lang="en-US" sz="1800" spc="-1" strike="noStrike" baseline="-8000">
                <a:solidFill>
                  <a:srgbClr val="000000"/>
                </a:solidFill>
                <a:latin typeface="LM Roman 10"/>
                <a:ea typeface="DejaVu Sans"/>
              </a:rPr>
              <a:t>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2" name=""/>
          <p:cNvSpPr/>
          <p:nvPr/>
        </p:nvSpPr>
        <p:spPr>
          <a:xfrm flipH="1" flipV="1">
            <a:off x="2738880" y="3936960"/>
            <a:ext cx="242640" cy="37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3" name=""/>
          <p:cNvSpPr/>
          <p:nvPr/>
        </p:nvSpPr>
        <p:spPr>
          <a:xfrm>
            <a:off x="1792800" y="3713400"/>
            <a:ext cx="486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4" name=""/>
          <p:cNvSpPr/>
          <p:nvPr/>
        </p:nvSpPr>
        <p:spPr>
          <a:xfrm>
            <a:off x="3972600" y="5077800"/>
            <a:ext cx="933120" cy="554040"/>
          </a:xfrm>
          <a:prstGeom prst="ellipse">
            <a:avLst/>
          </a:prstGeom>
          <a:solidFill>
            <a:srgbClr val="f6f9d4"/>
          </a:solidFill>
          <a:ln w="0">
            <a:solidFill>
              <a:srgbClr val="3a1a0f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LM Roman 10"/>
                <a:ea typeface="DejaVu Sans"/>
              </a:rPr>
              <a:t>M</a:t>
            </a:r>
            <a:r>
              <a:rPr b="1" lang="en-US" sz="1800" spc="-1" strike="noStrike" baseline="33000">
                <a:solidFill>
                  <a:srgbClr val="000000"/>
                </a:solidFill>
                <a:latin typeface="LM Roman 10"/>
                <a:ea typeface="DejaVu Sans"/>
              </a:rPr>
              <a:t>0</a:t>
            </a:r>
            <a:r>
              <a:rPr b="1" lang="en-US" sz="1800" spc="-1" strike="noStrike" baseline="-8000">
                <a:solidFill>
                  <a:srgbClr val="000000"/>
                </a:solidFill>
                <a:latin typeface="LM Roman 10"/>
                <a:ea typeface="DejaVu Sans"/>
              </a:rPr>
              <a:t>λ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05" name=""/>
          <p:cNvSpPr/>
          <p:nvPr/>
        </p:nvSpPr>
        <p:spPr>
          <a:xfrm>
            <a:off x="1828800" y="4790880"/>
            <a:ext cx="360" cy="5749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6" name=""/>
          <p:cNvSpPr/>
          <p:nvPr/>
        </p:nvSpPr>
        <p:spPr>
          <a:xfrm>
            <a:off x="2944800" y="4790880"/>
            <a:ext cx="360" cy="5749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7" name=""/>
          <p:cNvSpPr/>
          <p:nvPr/>
        </p:nvSpPr>
        <p:spPr>
          <a:xfrm>
            <a:off x="541800" y="5365800"/>
            <a:ext cx="342900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8" name=""/>
          <p:cNvSpPr/>
          <p:nvPr/>
        </p:nvSpPr>
        <p:spPr>
          <a:xfrm>
            <a:off x="568800" y="4790880"/>
            <a:ext cx="360" cy="5749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09" name=""/>
          <p:cNvSpPr/>
          <p:nvPr/>
        </p:nvSpPr>
        <p:spPr>
          <a:xfrm flipH="1">
            <a:off x="4908600" y="5365800"/>
            <a:ext cx="607680" cy="3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10" name=""/>
          <p:cNvSpPr/>
          <p:nvPr/>
        </p:nvSpPr>
        <p:spPr>
          <a:xfrm>
            <a:off x="444600" y="280800"/>
            <a:ext cx="6169320" cy="76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Calibration procedure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11" name=""/>
          <p:cNvSpPr/>
          <p:nvPr/>
        </p:nvSpPr>
        <p:spPr>
          <a:xfrm>
            <a:off x="228600" y="3429000"/>
            <a:ext cx="241920" cy="34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2" name=""/>
          <p:cNvSpPr/>
          <p:nvPr/>
        </p:nvSpPr>
        <p:spPr>
          <a:xfrm>
            <a:off x="948600" y="1305000"/>
            <a:ext cx="42012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3" name=""/>
          <p:cNvSpPr/>
          <p:nvPr/>
        </p:nvSpPr>
        <p:spPr>
          <a:xfrm>
            <a:off x="3936960" y="2349360"/>
            <a:ext cx="42012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III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4" name=""/>
          <p:cNvSpPr/>
          <p:nvPr/>
        </p:nvSpPr>
        <p:spPr>
          <a:xfrm>
            <a:off x="6961320" y="297720"/>
            <a:ext cx="42012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IV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5" name=""/>
          <p:cNvSpPr/>
          <p:nvPr/>
        </p:nvSpPr>
        <p:spPr>
          <a:xfrm>
            <a:off x="6961680" y="2782080"/>
            <a:ext cx="42012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16" name=""/>
          <p:cNvSpPr/>
          <p:nvPr/>
        </p:nvSpPr>
        <p:spPr>
          <a:xfrm>
            <a:off x="5018040" y="4942440"/>
            <a:ext cx="4201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D3145A9-35F7-432E-A89A-0054A12C5F2D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96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Resource</a:t>
            </a:r>
            <a:endParaRPr b="0" lang="en-US" sz="3300" spc="-1" strike="noStrike">
              <a:latin typeface="Arial"/>
            </a:endParaRPr>
          </a:p>
        </p:txBody>
      </p:sp>
      <p:graphicFrame>
        <p:nvGraphicFramePr>
          <p:cNvPr id="1418" name=""/>
          <p:cNvGraphicFramePr/>
          <p:nvPr/>
        </p:nvGraphicFramePr>
        <p:xfrm>
          <a:off x="360000" y="1080000"/>
          <a:ext cx="9363240" cy="3553560"/>
        </p:xfrm>
        <a:graphic>
          <a:graphicData uri="http://schemas.openxmlformats.org/drawingml/2006/table">
            <a:tbl>
              <a:tblPr/>
              <a:tblGrid>
                <a:gridCol w="2340000"/>
                <a:gridCol w="2217600"/>
                <a:gridCol w="4806000"/>
              </a:tblGrid>
              <a:tr h="35820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latin typeface="Arial"/>
                        </a:rPr>
                        <a:t>Slide Number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latin typeface="Arial"/>
                        </a:rPr>
                        <a:t>Content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1" lang="en-US" sz="1800" spc="-1" strike="noStrike">
                          <a:latin typeface="Arial"/>
                        </a:rPr>
                        <a:t>Source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808080"/>
                    </a:solidFill>
                  </a:tcPr>
                </a:tc>
              </a:tr>
              <a:tr h="3582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Light Curve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ThomasK Vbg, wikipedia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4600"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29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Blackbody curve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0" lang="en-US" sz="1800" spc="-1" strike="noStrike">
                          <a:latin typeface="Arial"/>
                        </a:rPr>
                        <a:t>1993 The Interstellar Extinction Curve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5460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460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5460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460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5460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460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5532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0625C30D-58DD-405D-9112-5D43CCD243D1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"/>
          <p:cNvSpPr/>
          <p:nvPr/>
        </p:nvSpPr>
        <p:spPr>
          <a:xfrm>
            <a:off x="4476600" y="961200"/>
            <a:ext cx="3891240" cy="34128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Local minima of spacetime curvature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2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96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Star Formation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E1174CE-59AC-45EF-BAE9-5164E77F893D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"/>
          <p:cNvSpPr/>
          <p:nvPr/>
        </p:nvSpPr>
        <p:spPr>
          <a:xfrm>
            <a:off x="4476600" y="961200"/>
            <a:ext cx="3891240" cy="34128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Local minima of spacetime curvature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22" name=""/>
          <p:cNvSpPr/>
          <p:nvPr/>
        </p:nvSpPr>
        <p:spPr>
          <a:xfrm>
            <a:off x="1301400" y="1792800"/>
            <a:ext cx="2086560" cy="1973520"/>
          </a:xfrm>
          <a:prstGeom prst="ellipse">
            <a:avLst/>
          </a:prstGeom>
          <a:gradFill rotWithShape="0">
            <a:gsLst>
              <a:gs pos="0">
                <a:srgbClr val="ffff00"/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</a:gradFill>
          <a:ln w="57240">
            <a:solidFill>
              <a:srgbClr val="cccccc">
                <a:alpha val="6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3" name=""/>
          <p:cNvSpPr/>
          <p:nvPr/>
        </p:nvSpPr>
        <p:spPr>
          <a:xfrm flipH="1">
            <a:off x="3393000" y="1792800"/>
            <a:ext cx="950400" cy="493200"/>
          </a:xfrm>
          <a:prstGeom prst="line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4" name=""/>
          <p:cNvSpPr/>
          <p:nvPr/>
        </p:nvSpPr>
        <p:spPr>
          <a:xfrm>
            <a:off x="4440960" y="1573200"/>
            <a:ext cx="4676040" cy="34128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Gravitation collapse of (molecular) gas cloud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25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96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Star Formation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E4E5557-1BC7-4589-AC8D-14967840AAFE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"/>
          <p:cNvSpPr/>
          <p:nvPr/>
        </p:nvSpPr>
        <p:spPr>
          <a:xfrm>
            <a:off x="4476600" y="961200"/>
            <a:ext cx="3891240" cy="34128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Local minima of spacetime curvature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27" name=""/>
          <p:cNvSpPr/>
          <p:nvPr/>
        </p:nvSpPr>
        <p:spPr>
          <a:xfrm flipH="1">
            <a:off x="2971800" y="2322000"/>
            <a:ext cx="1371600" cy="421200"/>
          </a:xfrm>
          <a:prstGeom prst="line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28" name=""/>
          <p:cNvSpPr/>
          <p:nvPr/>
        </p:nvSpPr>
        <p:spPr>
          <a:xfrm>
            <a:off x="4440960" y="1573200"/>
            <a:ext cx="4676040" cy="34128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Gravitation collapse of (molecular) gas cloud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29" name=""/>
          <p:cNvSpPr/>
          <p:nvPr/>
        </p:nvSpPr>
        <p:spPr>
          <a:xfrm>
            <a:off x="4440960" y="2149560"/>
            <a:ext cx="4662000" cy="59724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Protostar core getting denser and warmer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0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96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Star Formation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431" name=""/>
          <p:cNvSpPr/>
          <p:nvPr/>
        </p:nvSpPr>
        <p:spPr>
          <a:xfrm>
            <a:off x="1301400" y="1792800"/>
            <a:ext cx="2086560" cy="1973520"/>
          </a:xfrm>
          <a:prstGeom prst="ellipse">
            <a:avLst/>
          </a:prstGeom>
          <a:gradFill rotWithShape="0">
            <a:gsLst>
              <a:gs pos="0">
                <a:srgbClr val="dde8cb"/>
              </a:gs>
              <a:gs pos="100000">
                <a:srgbClr val="ffd7d7">
                  <a:alpha val="0"/>
                </a:srgbClr>
              </a:gs>
            </a:gsLst>
            <a:lin ang="3600000"/>
          </a:gradFill>
          <a:ln w="57240">
            <a:solidFill>
              <a:srgbClr val="cccccc">
                <a:alpha val="6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2" name=""/>
          <p:cNvSpPr/>
          <p:nvPr/>
        </p:nvSpPr>
        <p:spPr>
          <a:xfrm>
            <a:off x="1793160" y="2190600"/>
            <a:ext cx="1137960" cy="1137960"/>
          </a:xfrm>
          <a:prstGeom prst="ellipse">
            <a:avLst/>
          </a:prstGeom>
          <a:gradFill rotWithShape="0">
            <a:gsLst>
              <a:gs pos="0">
                <a:srgbClr val="fff5ce">
                  <a:alpha val="0"/>
                </a:srgbClr>
              </a:gs>
              <a:gs pos="50000">
                <a:srgbClr val="fff5ce"/>
              </a:gs>
              <a:gs pos="100000">
                <a:srgbClr val="fff5ce">
                  <a:alpha val="0"/>
                </a:srgbClr>
              </a:gs>
            </a:gsLst>
            <a:lin ang="5400000"/>
          </a:gradFill>
          <a:ln w="18000">
            <a:solidFill>
              <a:srgbClr val="ffd8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4DE57BE-DDA0-430C-8061-21E1C18FB45C}" type="slidenum">
              <a:t>47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"/>
          <p:cNvSpPr/>
          <p:nvPr/>
        </p:nvSpPr>
        <p:spPr>
          <a:xfrm>
            <a:off x="4476600" y="961200"/>
            <a:ext cx="3891240" cy="34128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Local minima of spacetime curvature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4" name=""/>
          <p:cNvSpPr/>
          <p:nvPr/>
        </p:nvSpPr>
        <p:spPr>
          <a:xfrm flipH="1" flipV="1">
            <a:off x="3200400" y="2743200"/>
            <a:ext cx="1240560" cy="72000"/>
          </a:xfrm>
          <a:prstGeom prst="line">
            <a:avLst/>
          </a:prstGeom>
          <a:ln w="18000">
            <a:solidFill>
              <a:srgbClr val="00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35" name=""/>
          <p:cNvSpPr/>
          <p:nvPr/>
        </p:nvSpPr>
        <p:spPr>
          <a:xfrm>
            <a:off x="4440960" y="1573200"/>
            <a:ext cx="4676040" cy="34128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Gravitation collapse of (molecular) gas cloud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6" name=""/>
          <p:cNvSpPr/>
          <p:nvPr/>
        </p:nvSpPr>
        <p:spPr>
          <a:xfrm>
            <a:off x="4440960" y="2149560"/>
            <a:ext cx="4662000" cy="59724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Protostar disk forms, denser and warmer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7" name=""/>
          <p:cNvSpPr/>
          <p:nvPr/>
        </p:nvSpPr>
        <p:spPr>
          <a:xfrm>
            <a:off x="4440960" y="2689920"/>
            <a:ext cx="4662000" cy="59724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Temperature: 100-10,000 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38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96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Star Formation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1439" name=""/>
          <p:cNvSpPr/>
          <p:nvPr/>
        </p:nvSpPr>
        <p:spPr>
          <a:xfrm>
            <a:off x="1793880" y="2190600"/>
            <a:ext cx="1137960" cy="1137960"/>
          </a:xfrm>
          <a:prstGeom prst="ellipse">
            <a:avLst/>
          </a:prstGeom>
          <a:gradFill rotWithShape="0">
            <a:gsLst>
              <a:gs pos="0">
                <a:srgbClr val="ff0000">
                  <a:alpha val="0"/>
                </a:srgbClr>
              </a:gs>
              <a:gs pos="100000">
                <a:srgbClr val="be480a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0" name=""/>
          <p:cNvSpPr/>
          <p:nvPr/>
        </p:nvSpPr>
        <p:spPr>
          <a:xfrm>
            <a:off x="1301400" y="1792800"/>
            <a:ext cx="2086560" cy="1973520"/>
          </a:xfrm>
          <a:prstGeom prst="ellipse">
            <a:avLst/>
          </a:prstGeom>
          <a:gradFill rotWithShape="0">
            <a:gsLst>
              <a:gs pos="0">
                <a:srgbClr val="dde8cb"/>
              </a:gs>
              <a:gs pos="100000">
                <a:srgbClr val="ffd7d7">
                  <a:alpha val="0"/>
                </a:srgbClr>
              </a:gs>
            </a:gsLst>
            <a:lin ang="3600000"/>
          </a:gradFill>
          <a:ln w="57240">
            <a:solidFill>
              <a:srgbClr val="cccccc">
                <a:alpha val="6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65B2C1A-021A-4564-A482-BAA9365E46AC}" type="slidenum">
              <a:t>48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PlaceHolder 1"/>
          <p:cNvSpPr>
            <a:spLocks noGrp="1"/>
          </p:cNvSpPr>
          <p:nvPr>
            <p:ph type="title"/>
          </p:nvPr>
        </p:nvSpPr>
        <p:spPr>
          <a:xfrm>
            <a:off x="360000" y="180000"/>
            <a:ext cx="9354960" cy="47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3300" spc="-1" strike="noStrike">
                <a:solidFill>
                  <a:srgbClr val="ffffff"/>
                </a:solidFill>
                <a:latin typeface="Arial"/>
              </a:rPr>
              <a:t>Astronomical Standards</a:t>
            </a:r>
            <a:endParaRPr b="0" lang="en-US" sz="3300" spc="-1" strike="noStrike">
              <a:latin typeface="Arial"/>
            </a:endParaRPr>
          </a:p>
        </p:txBody>
      </p:sp>
      <p:grpSp>
        <p:nvGrpSpPr>
          <p:cNvPr id="1442" name=""/>
          <p:cNvGrpSpPr/>
          <p:nvPr/>
        </p:nvGrpSpPr>
        <p:grpSpPr>
          <a:xfrm>
            <a:off x="7491600" y="1864800"/>
            <a:ext cx="1753200" cy="1645200"/>
            <a:chOff x="7491600" y="1864800"/>
            <a:chExt cx="1753200" cy="1645200"/>
          </a:xfrm>
        </p:grpSpPr>
        <p:sp>
          <p:nvSpPr>
            <p:cNvPr id="1443" name=""/>
            <p:cNvSpPr/>
            <p:nvPr/>
          </p:nvSpPr>
          <p:spPr>
            <a:xfrm>
              <a:off x="874908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4" name=""/>
            <p:cNvSpPr/>
            <p:nvPr/>
          </p:nvSpPr>
          <p:spPr>
            <a:xfrm>
              <a:off x="871776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5" name=""/>
            <p:cNvSpPr/>
            <p:nvPr/>
          </p:nvSpPr>
          <p:spPr>
            <a:xfrm>
              <a:off x="865548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6" name=""/>
            <p:cNvSpPr/>
            <p:nvPr/>
          </p:nvSpPr>
          <p:spPr>
            <a:xfrm flipV="1">
              <a:off x="871776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7" name=""/>
            <p:cNvSpPr/>
            <p:nvPr/>
          </p:nvSpPr>
          <p:spPr>
            <a:xfrm flipV="1">
              <a:off x="863460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8" name=""/>
            <p:cNvSpPr/>
            <p:nvPr/>
          </p:nvSpPr>
          <p:spPr>
            <a:xfrm flipV="1">
              <a:off x="842148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9" name=""/>
            <p:cNvSpPr/>
            <p:nvPr/>
          </p:nvSpPr>
          <p:spPr>
            <a:xfrm flipH="1" flipV="1">
              <a:off x="815436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0" name=""/>
            <p:cNvSpPr/>
            <p:nvPr/>
          </p:nvSpPr>
          <p:spPr>
            <a:xfrm flipV="1">
              <a:off x="855072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1" name=""/>
            <p:cNvSpPr/>
            <p:nvPr/>
          </p:nvSpPr>
          <p:spPr>
            <a:xfrm>
              <a:off x="853056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2" name=""/>
            <p:cNvSpPr/>
            <p:nvPr/>
          </p:nvSpPr>
          <p:spPr>
            <a:xfrm flipH="1">
              <a:off x="825336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3" name=""/>
            <p:cNvSpPr/>
            <p:nvPr/>
          </p:nvSpPr>
          <p:spPr>
            <a:xfrm flipH="1">
              <a:off x="787248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4" name=""/>
            <p:cNvSpPr/>
            <p:nvPr/>
          </p:nvSpPr>
          <p:spPr>
            <a:xfrm flipH="1">
              <a:off x="765864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5" name=""/>
            <p:cNvSpPr/>
            <p:nvPr/>
          </p:nvSpPr>
          <p:spPr>
            <a:xfrm flipH="1">
              <a:off x="754380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6" name=""/>
            <p:cNvSpPr/>
            <p:nvPr/>
          </p:nvSpPr>
          <p:spPr>
            <a:xfrm flipH="1" flipV="1">
              <a:off x="757512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7" name=""/>
            <p:cNvSpPr/>
            <p:nvPr/>
          </p:nvSpPr>
          <p:spPr>
            <a:xfrm flipH="1" flipV="1">
              <a:off x="785700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8" name=""/>
            <p:cNvSpPr/>
            <p:nvPr/>
          </p:nvSpPr>
          <p:spPr>
            <a:xfrm flipH="1" flipV="1">
              <a:off x="749160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9" name=""/>
            <p:cNvSpPr/>
            <p:nvPr/>
          </p:nvSpPr>
          <p:spPr>
            <a:xfrm>
              <a:off x="7986960" y="2363760"/>
              <a:ext cx="772920" cy="74376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0" name=""/>
            <p:cNvSpPr/>
            <p:nvPr/>
          </p:nvSpPr>
          <p:spPr>
            <a:xfrm>
              <a:off x="7805880" y="2190600"/>
              <a:ext cx="1137960" cy="1137960"/>
            </a:xfrm>
            <a:prstGeom prst="ellipse">
              <a:avLst/>
            </a:prstGeom>
            <a:gradFill rotWithShape="0">
              <a:gsLst>
                <a:gs pos="0">
                  <a:srgbClr val="ffff00">
                    <a:alpha val="0"/>
                  </a:srgbClr>
                </a:gs>
                <a:gs pos="100000">
                  <a:srgbClr val="ff4000"/>
                </a:gs>
              </a:gsLst>
              <a:path path="circle">
                <a:fillToRect l="50000" t="50000" r="50000" b="50000"/>
              </a:path>
            </a:gra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61" name=""/>
          <p:cNvSpPr/>
          <p:nvPr/>
        </p:nvSpPr>
        <p:spPr>
          <a:xfrm>
            <a:off x="7675200" y="3621600"/>
            <a:ext cx="205308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Sun-type Star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2" name=""/>
          <p:cNvSpPr/>
          <p:nvPr/>
        </p:nvSpPr>
        <p:spPr>
          <a:xfrm>
            <a:off x="685800" y="1600200"/>
            <a:ext cx="4796280" cy="31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Sun as a standard star :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Luminosity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Mass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 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Radius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1 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Distance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1 AU</a:t>
            </a:r>
            <a:br>
              <a:rPr sz="1800"/>
            </a:b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Metallicity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1 [Fe/H]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	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59342A50-C3C5-47EB-B875-884DDE13BB02}" type="slidenum">
              <a:t>49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" descr=""/>
          <p:cNvPicPr/>
          <p:nvPr/>
        </p:nvPicPr>
        <p:blipFill>
          <a:blip r:embed="rId1"/>
          <a:stretch/>
        </p:blipFill>
        <p:spPr>
          <a:xfrm>
            <a:off x="3958560" y="-5760"/>
            <a:ext cx="6115680" cy="5664600"/>
          </a:xfrm>
          <a:prstGeom prst="rect">
            <a:avLst/>
          </a:prstGeom>
          <a:ln w="18000">
            <a:noFill/>
          </a:ln>
        </p:spPr>
      </p:pic>
      <p:grpSp>
        <p:nvGrpSpPr>
          <p:cNvPr id="579" name=""/>
          <p:cNvGrpSpPr/>
          <p:nvPr/>
        </p:nvGrpSpPr>
        <p:grpSpPr>
          <a:xfrm>
            <a:off x="1479600" y="1864800"/>
            <a:ext cx="1753200" cy="1645200"/>
            <a:chOff x="1479600" y="1864800"/>
            <a:chExt cx="1753200" cy="1645200"/>
          </a:xfrm>
        </p:grpSpPr>
        <p:sp>
          <p:nvSpPr>
            <p:cNvPr id="580" name=""/>
            <p:cNvSpPr/>
            <p:nvPr/>
          </p:nvSpPr>
          <p:spPr>
            <a:xfrm>
              <a:off x="2737080" y="2729160"/>
              <a:ext cx="495720" cy="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1" name=""/>
            <p:cNvSpPr/>
            <p:nvPr/>
          </p:nvSpPr>
          <p:spPr>
            <a:xfrm>
              <a:off x="2705760" y="2901600"/>
              <a:ext cx="427680" cy="1263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2" name=""/>
            <p:cNvSpPr/>
            <p:nvPr/>
          </p:nvSpPr>
          <p:spPr>
            <a:xfrm>
              <a:off x="2643480" y="3011400"/>
              <a:ext cx="375480" cy="315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3" name=""/>
            <p:cNvSpPr/>
            <p:nvPr/>
          </p:nvSpPr>
          <p:spPr>
            <a:xfrm flipV="1">
              <a:off x="2705760" y="2430720"/>
              <a:ext cx="427680" cy="1418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4" name=""/>
            <p:cNvSpPr/>
            <p:nvPr/>
          </p:nvSpPr>
          <p:spPr>
            <a:xfrm flipV="1">
              <a:off x="2622600" y="2131920"/>
              <a:ext cx="396360" cy="3301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5" name=""/>
            <p:cNvSpPr/>
            <p:nvPr/>
          </p:nvSpPr>
          <p:spPr>
            <a:xfrm flipV="1">
              <a:off x="2409480" y="1864800"/>
              <a:ext cx="45720" cy="5148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6" name=""/>
            <p:cNvSpPr/>
            <p:nvPr/>
          </p:nvSpPr>
          <p:spPr>
            <a:xfrm flipH="1" flipV="1">
              <a:off x="2142360" y="1864800"/>
              <a:ext cx="142200" cy="504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7" name=""/>
            <p:cNvSpPr/>
            <p:nvPr/>
          </p:nvSpPr>
          <p:spPr>
            <a:xfrm flipV="1">
              <a:off x="2538720" y="1948680"/>
              <a:ext cx="245160" cy="482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8" name=""/>
            <p:cNvSpPr/>
            <p:nvPr/>
          </p:nvSpPr>
          <p:spPr>
            <a:xfrm>
              <a:off x="2518560" y="3074040"/>
              <a:ext cx="13500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9" name=""/>
            <p:cNvSpPr/>
            <p:nvPr/>
          </p:nvSpPr>
          <p:spPr>
            <a:xfrm flipH="1">
              <a:off x="2241360" y="3074040"/>
              <a:ext cx="74160" cy="4359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0" name=""/>
            <p:cNvSpPr/>
            <p:nvPr/>
          </p:nvSpPr>
          <p:spPr>
            <a:xfrm flipH="1">
              <a:off x="1860480" y="3011400"/>
              <a:ext cx="283320" cy="29952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"/>
            <p:cNvSpPr/>
            <p:nvPr/>
          </p:nvSpPr>
          <p:spPr>
            <a:xfrm flipH="1">
              <a:off x="1646640" y="2886120"/>
              <a:ext cx="388080" cy="24156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"/>
            <p:cNvSpPr/>
            <p:nvPr/>
          </p:nvSpPr>
          <p:spPr>
            <a:xfrm flipH="1">
              <a:off x="1531800" y="2760840"/>
              <a:ext cx="455760" cy="680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3" name=""/>
            <p:cNvSpPr/>
            <p:nvPr/>
          </p:nvSpPr>
          <p:spPr>
            <a:xfrm flipH="1" flipV="1">
              <a:off x="1563120" y="2131920"/>
              <a:ext cx="487080" cy="37800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" name=""/>
            <p:cNvSpPr/>
            <p:nvPr/>
          </p:nvSpPr>
          <p:spPr>
            <a:xfrm flipH="1" flipV="1">
              <a:off x="1845000" y="1932840"/>
              <a:ext cx="297360" cy="49788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5" name=""/>
            <p:cNvSpPr/>
            <p:nvPr/>
          </p:nvSpPr>
          <p:spPr>
            <a:xfrm flipH="1" flipV="1">
              <a:off x="1479600" y="2446560"/>
              <a:ext cx="511200" cy="183240"/>
            </a:xfrm>
            <a:prstGeom prst="line">
              <a:avLst/>
            </a:prstGeom>
            <a:ln w="18000">
              <a:solidFill>
                <a:srgbClr val="fff5c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6" name=""/>
            <p:cNvSpPr/>
            <p:nvPr/>
          </p:nvSpPr>
          <p:spPr>
            <a:xfrm>
              <a:off x="1974960" y="2363760"/>
              <a:ext cx="772920" cy="743760"/>
            </a:xfrm>
            <a:prstGeom prst="ellipse">
              <a:avLst/>
            </a:prstGeom>
            <a:solidFill>
              <a:srgbClr val="ffff00"/>
            </a:soli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" name=""/>
            <p:cNvSpPr/>
            <p:nvPr/>
          </p:nvSpPr>
          <p:spPr>
            <a:xfrm>
              <a:off x="1793880" y="2190600"/>
              <a:ext cx="1137960" cy="1137960"/>
            </a:xfrm>
            <a:prstGeom prst="ellipse">
              <a:avLst/>
            </a:prstGeom>
            <a:gradFill rotWithShape="0">
              <a:gsLst>
                <a:gs pos="0">
                  <a:srgbClr val="ffff00">
                    <a:alpha val="0"/>
                  </a:srgbClr>
                </a:gs>
                <a:gs pos="100000">
                  <a:srgbClr val="ff4000"/>
                </a:gs>
              </a:gsLst>
              <a:path path="circle">
                <a:fillToRect l="50000" t="50000" r="50000" b="50000"/>
              </a:path>
            </a:gradFill>
            <a:ln w="18000">
              <a:solidFill>
                <a:srgbClr val="ffffd7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98" name=""/>
          <p:cNvSpPr/>
          <p:nvPr/>
        </p:nvSpPr>
        <p:spPr>
          <a:xfrm flipH="1" flipV="1">
            <a:off x="2955960" y="3154320"/>
            <a:ext cx="1622160" cy="169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DA509B4-FFA3-4802-A47E-E79489CB1BC1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" descr=""/>
          <p:cNvPicPr/>
          <p:nvPr/>
        </p:nvPicPr>
        <p:blipFill>
          <a:blip r:embed="rId1"/>
          <a:stretch/>
        </p:blipFill>
        <p:spPr>
          <a:xfrm>
            <a:off x="3958560" y="-5760"/>
            <a:ext cx="6115680" cy="5664600"/>
          </a:xfrm>
          <a:prstGeom prst="rect">
            <a:avLst/>
          </a:prstGeom>
          <a:ln w="18000">
            <a:noFill/>
          </a:ln>
        </p:spPr>
      </p:pic>
      <p:sp>
        <p:nvSpPr>
          <p:cNvPr id="600" name=""/>
          <p:cNvSpPr/>
          <p:nvPr/>
        </p:nvSpPr>
        <p:spPr>
          <a:xfrm>
            <a:off x="3200400" y="2743200"/>
            <a:ext cx="1143000" cy="36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"/>
          <p:cNvSpPr/>
          <p:nvPr/>
        </p:nvSpPr>
        <p:spPr>
          <a:xfrm>
            <a:off x="3128400" y="3139200"/>
            <a:ext cx="986400" cy="289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"/>
          <p:cNvSpPr/>
          <p:nvPr/>
        </p:nvSpPr>
        <p:spPr>
          <a:xfrm>
            <a:off x="2984400" y="3391200"/>
            <a:ext cx="865800" cy="7236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3" name=""/>
          <p:cNvSpPr/>
          <p:nvPr/>
        </p:nvSpPr>
        <p:spPr>
          <a:xfrm flipV="1">
            <a:off x="3128400" y="2057400"/>
            <a:ext cx="986400" cy="325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"/>
          <p:cNvSpPr/>
          <p:nvPr/>
        </p:nvSpPr>
        <p:spPr>
          <a:xfrm flipV="1">
            <a:off x="2936160" y="1371600"/>
            <a:ext cx="914040" cy="75816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"/>
          <p:cNvSpPr/>
          <p:nvPr/>
        </p:nvSpPr>
        <p:spPr>
          <a:xfrm flipV="1">
            <a:off x="2444760" y="757800"/>
            <a:ext cx="105840" cy="118188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"/>
          <p:cNvSpPr/>
          <p:nvPr/>
        </p:nvSpPr>
        <p:spPr>
          <a:xfrm flipH="1" flipV="1">
            <a:off x="1828800" y="757800"/>
            <a:ext cx="328320" cy="11574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"/>
          <p:cNvSpPr/>
          <p:nvPr/>
        </p:nvSpPr>
        <p:spPr>
          <a:xfrm flipV="1">
            <a:off x="2743200" y="950400"/>
            <a:ext cx="565200" cy="11070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"/>
          <p:cNvSpPr/>
          <p:nvPr/>
        </p:nvSpPr>
        <p:spPr>
          <a:xfrm>
            <a:off x="2696400" y="3535200"/>
            <a:ext cx="311400" cy="1000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"/>
          <p:cNvSpPr/>
          <p:nvPr/>
        </p:nvSpPr>
        <p:spPr>
          <a:xfrm flipH="1">
            <a:off x="2057400" y="3535200"/>
            <a:ext cx="171000" cy="1000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"/>
          <p:cNvSpPr/>
          <p:nvPr/>
        </p:nvSpPr>
        <p:spPr>
          <a:xfrm flipH="1">
            <a:off x="1179000" y="3391200"/>
            <a:ext cx="653400" cy="6876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"/>
          <p:cNvSpPr/>
          <p:nvPr/>
        </p:nvSpPr>
        <p:spPr>
          <a:xfrm flipH="1">
            <a:off x="685800" y="3103200"/>
            <a:ext cx="894600" cy="5544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"/>
          <p:cNvSpPr/>
          <p:nvPr/>
        </p:nvSpPr>
        <p:spPr>
          <a:xfrm flipH="1">
            <a:off x="421200" y="2815200"/>
            <a:ext cx="1051200" cy="1566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3" name=""/>
          <p:cNvSpPr/>
          <p:nvPr/>
        </p:nvSpPr>
        <p:spPr>
          <a:xfrm flipH="1" flipV="1">
            <a:off x="493200" y="1371600"/>
            <a:ext cx="1123200" cy="86796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"/>
          <p:cNvSpPr/>
          <p:nvPr/>
        </p:nvSpPr>
        <p:spPr>
          <a:xfrm flipH="1" flipV="1">
            <a:off x="1143000" y="914400"/>
            <a:ext cx="685800" cy="11430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"/>
          <p:cNvSpPr/>
          <p:nvPr/>
        </p:nvSpPr>
        <p:spPr>
          <a:xfrm flipH="1" flipV="1">
            <a:off x="300600" y="2093400"/>
            <a:ext cx="1179000" cy="4212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6" name=""/>
          <p:cNvSpPr/>
          <p:nvPr/>
        </p:nvSpPr>
        <p:spPr>
          <a:xfrm>
            <a:off x="1472400" y="1903680"/>
            <a:ext cx="1759320" cy="1713600"/>
          </a:xfrm>
          <a:prstGeom prst="ellipse">
            <a:avLst/>
          </a:prstGeom>
          <a:solidFill>
            <a:srgbClr val="ffbf00"/>
          </a:soli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7" name=""/>
          <p:cNvSpPr/>
          <p:nvPr/>
        </p:nvSpPr>
        <p:spPr>
          <a:xfrm>
            <a:off x="2093040" y="2466000"/>
            <a:ext cx="537480" cy="596160"/>
          </a:xfrm>
          <a:prstGeom prst="ellipse">
            <a:avLst/>
          </a:prstGeom>
          <a:solidFill>
            <a:srgbClr val="ffff00"/>
          </a:solidFill>
          <a:ln w="1800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"/>
          <p:cNvSpPr/>
          <p:nvPr/>
        </p:nvSpPr>
        <p:spPr>
          <a:xfrm>
            <a:off x="1793880" y="2190600"/>
            <a:ext cx="1137960" cy="1137960"/>
          </a:xfrm>
          <a:prstGeom prst="ellipse">
            <a:avLst/>
          </a:prstGeom>
          <a:gradFill rotWithShape="0">
            <a:gsLst>
              <a:gs pos="0">
                <a:srgbClr val="ffff00">
                  <a:alpha val="0"/>
                </a:srgbClr>
              </a:gs>
              <a:gs pos="100000">
                <a:srgbClr val="f10d0c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"/>
          <p:cNvSpPr/>
          <p:nvPr/>
        </p:nvSpPr>
        <p:spPr>
          <a:xfrm flipH="1" flipV="1">
            <a:off x="3230280" y="2758680"/>
            <a:ext cx="1761840" cy="112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5110609-2316-495E-9EF6-65782AB5AF92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" descr=""/>
          <p:cNvPicPr/>
          <p:nvPr/>
        </p:nvPicPr>
        <p:blipFill>
          <a:blip r:embed="rId1"/>
          <a:stretch/>
        </p:blipFill>
        <p:spPr>
          <a:xfrm>
            <a:off x="3958560" y="-5760"/>
            <a:ext cx="6115680" cy="5664600"/>
          </a:xfrm>
          <a:prstGeom prst="rect">
            <a:avLst/>
          </a:prstGeom>
          <a:ln w="18000">
            <a:noFill/>
          </a:ln>
        </p:spPr>
      </p:pic>
      <p:sp>
        <p:nvSpPr>
          <p:cNvPr id="621" name=""/>
          <p:cNvSpPr/>
          <p:nvPr/>
        </p:nvSpPr>
        <p:spPr>
          <a:xfrm>
            <a:off x="3200400" y="2743200"/>
            <a:ext cx="1143000" cy="36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2" name=""/>
          <p:cNvSpPr/>
          <p:nvPr/>
        </p:nvSpPr>
        <p:spPr>
          <a:xfrm>
            <a:off x="3128400" y="3139200"/>
            <a:ext cx="986400" cy="289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3" name=""/>
          <p:cNvSpPr/>
          <p:nvPr/>
        </p:nvSpPr>
        <p:spPr>
          <a:xfrm>
            <a:off x="2984400" y="3391200"/>
            <a:ext cx="865800" cy="7236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4" name=""/>
          <p:cNvSpPr/>
          <p:nvPr/>
        </p:nvSpPr>
        <p:spPr>
          <a:xfrm flipV="1">
            <a:off x="3128400" y="2057400"/>
            <a:ext cx="986400" cy="325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5" name=""/>
          <p:cNvSpPr/>
          <p:nvPr/>
        </p:nvSpPr>
        <p:spPr>
          <a:xfrm flipV="1">
            <a:off x="2936160" y="1371600"/>
            <a:ext cx="914040" cy="75816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6" name=""/>
          <p:cNvSpPr/>
          <p:nvPr/>
        </p:nvSpPr>
        <p:spPr>
          <a:xfrm flipV="1">
            <a:off x="2444760" y="757800"/>
            <a:ext cx="105840" cy="118188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"/>
          <p:cNvSpPr/>
          <p:nvPr/>
        </p:nvSpPr>
        <p:spPr>
          <a:xfrm flipH="1" flipV="1">
            <a:off x="1828800" y="757800"/>
            <a:ext cx="328320" cy="11574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"/>
          <p:cNvSpPr/>
          <p:nvPr/>
        </p:nvSpPr>
        <p:spPr>
          <a:xfrm flipV="1">
            <a:off x="2743200" y="950400"/>
            <a:ext cx="565200" cy="11070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"/>
          <p:cNvSpPr/>
          <p:nvPr/>
        </p:nvSpPr>
        <p:spPr>
          <a:xfrm>
            <a:off x="2696400" y="3535200"/>
            <a:ext cx="311400" cy="1000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"/>
          <p:cNvSpPr/>
          <p:nvPr/>
        </p:nvSpPr>
        <p:spPr>
          <a:xfrm flipH="1">
            <a:off x="2057400" y="3535200"/>
            <a:ext cx="171000" cy="1000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"/>
          <p:cNvSpPr/>
          <p:nvPr/>
        </p:nvSpPr>
        <p:spPr>
          <a:xfrm flipH="1">
            <a:off x="1179000" y="3391200"/>
            <a:ext cx="653400" cy="6876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"/>
          <p:cNvSpPr/>
          <p:nvPr/>
        </p:nvSpPr>
        <p:spPr>
          <a:xfrm flipH="1">
            <a:off x="685800" y="3103200"/>
            <a:ext cx="894600" cy="5544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"/>
          <p:cNvSpPr/>
          <p:nvPr/>
        </p:nvSpPr>
        <p:spPr>
          <a:xfrm flipH="1">
            <a:off x="421200" y="2815200"/>
            <a:ext cx="1051200" cy="1566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"/>
          <p:cNvSpPr/>
          <p:nvPr/>
        </p:nvSpPr>
        <p:spPr>
          <a:xfrm flipH="1" flipV="1">
            <a:off x="493200" y="1371600"/>
            <a:ext cx="1123200" cy="86796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5" name=""/>
          <p:cNvSpPr/>
          <p:nvPr/>
        </p:nvSpPr>
        <p:spPr>
          <a:xfrm flipH="1" flipV="1">
            <a:off x="1143000" y="914400"/>
            <a:ext cx="685800" cy="11430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"/>
          <p:cNvSpPr/>
          <p:nvPr/>
        </p:nvSpPr>
        <p:spPr>
          <a:xfrm flipH="1" flipV="1">
            <a:off x="300600" y="2093400"/>
            <a:ext cx="1179000" cy="4212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"/>
          <p:cNvSpPr/>
          <p:nvPr/>
        </p:nvSpPr>
        <p:spPr>
          <a:xfrm>
            <a:off x="1407600" y="1792800"/>
            <a:ext cx="1932120" cy="1932480"/>
          </a:xfrm>
          <a:prstGeom prst="ellipse">
            <a:avLst/>
          </a:prstGeom>
          <a:solidFill>
            <a:srgbClr val="ff8000"/>
          </a:soli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"/>
          <p:cNvSpPr/>
          <p:nvPr/>
        </p:nvSpPr>
        <p:spPr>
          <a:xfrm>
            <a:off x="2165040" y="2586600"/>
            <a:ext cx="417960" cy="381600"/>
          </a:xfrm>
          <a:prstGeom prst="ellipse">
            <a:avLst/>
          </a:prstGeom>
          <a:solidFill>
            <a:srgbClr val="ffff00"/>
          </a:solidFill>
          <a:ln w="1800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"/>
          <p:cNvSpPr/>
          <p:nvPr/>
        </p:nvSpPr>
        <p:spPr>
          <a:xfrm flipH="1" flipV="1">
            <a:off x="3231720" y="2757240"/>
            <a:ext cx="5375160" cy="69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40" name=""/>
          <p:cNvSpPr/>
          <p:nvPr/>
        </p:nvSpPr>
        <p:spPr>
          <a:xfrm>
            <a:off x="1794240" y="2190600"/>
            <a:ext cx="1137960" cy="1137960"/>
          </a:xfrm>
          <a:prstGeom prst="ellipse">
            <a:avLst/>
          </a:prstGeom>
          <a:gradFill rotWithShape="0">
            <a:gsLst>
              <a:gs pos="0">
                <a:srgbClr val="ffff00">
                  <a:alpha val="0"/>
                </a:srgbClr>
              </a:gs>
              <a:gs pos="100000">
                <a:srgbClr val="f10d0c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4F0A353-36D8-4ED8-B4CE-D07004B5CBA0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" descr=""/>
          <p:cNvPicPr/>
          <p:nvPr/>
        </p:nvPicPr>
        <p:blipFill>
          <a:blip r:embed="rId1"/>
          <a:stretch/>
        </p:blipFill>
        <p:spPr>
          <a:xfrm>
            <a:off x="3958560" y="-5760"/>
            <a:ext cx="6115680" cy="5664600"/>
          </a:xfrm>
          <a:prstGeom prst="rect">
            <a:avLst/>
          </a:prstGeom>
          <a:ln w="18000">
            <a:noFill/>
          </a:ln>
        </p:spPr>
      </p:pic>
      <p:sp>
        <p:nvSpPr>
          <p:cNvPr id="642" name=""/>
          <p:cNvSpPr/>
          <p:nvPr/>
        </p:nvSpPr>
        <p:spPr>
          <a:xfrm>
            <a:off x="3200400" y="2743200"/>
            <a:ext cx="1143000" cy="36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3" name=""/>
          <p:cNvSpPr/>
          <p:nvPr/>
        </p:nvSpPr>
        <p:spPr>
          <a:xfrm>
            <a:off x="3128400" y="3139200"/>
            <a:ext cx="986400" cy="289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"/>
          <p:cNvSpPr/>
          <p:nvPr/>
        </p:nvSpPr>
        <p:spPr>
          <a:xfrm>
            <a:off x="2984400" y="3391200"/>
            <a:ext cx="865800" cy="7236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"/>
          <p:cNvSpPr/>
          <p:nvPr/>
        </p:nvSpPr>
        <p:spPr>
          <a:xfrm flipV="1">
            <a:off x="3128400" y="2057400"/>
            <a:ext cx="986400" cy="325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6" name=""/>
          <p:cNvSpPr/>
          <p:nvPr/>
        </p:nvSpPr>
        <p:spPr>
          <a:xfrm flipV="1">
            <a:off x="2936160" y="1371600"/>
            <a:ext cx="914040" cy="75816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7" name=""/>
          <p:cNvSpPr/>
          <p:nvPr/>
        </p:nvSpPr>
        <p:spPr>
          <a:xfrm flipV="1">
            <a:off x="2444760" y="757800"/>
            <a:ext cx="105840" cy="118188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"/>
          <p:cNvSpPr/>
          <p:nvPr/>
        </p:nvSpPr>
        <p:spPr>
          <a:xfrm flipH="1" flipV="1">
            <a:off x="1828800" y="757800"/>
            <a:ext cx="328320" cy="11574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"/>
          <p:cNvSpPr/>
          <p:nvPr/>
        </p:nvSpPr>
        <p:spPr>
          <a:xfrm flipV="1">
            <a:off x="2743200" y="950400"/>
            <a:ext cx="565200" cy="11070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"/>
          <p:cNvSpPr/>
          <p:nvPr/>
        </p:nvSpPr>
        <p:spPr>
          <a:xfrm>
            <a:off x="2696400" y="3535200"/>
            <a:ext cx="311400" cy="1000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"/>
          <p:cNvSpPr/>
          <p:nvPr/>
        </p:nvSpPr>
        <p:spPr>
          <a:xfrm flipH="1">
            <a:off x="2057400" y="3535200"/>
            <a:ext cx="171000" cy="1000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"/>
          <p:cNvSpPr/>
          <p:nvPr/>
        </p:nvSpPr>
        <p:spPr>
          <a:xfrm flipH="1">
            <a:off x="1179000" y="3391200"/>
            <a:ext cx="653400" cy="6876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"/>
          <p:cNvSpPr/>
          <p:nvPr/>
        </p:nvSpPr>
        <p:spPr>
          <a:xfrm flipH="1">
            <a:off x="685800" y="3103200"/>
            <a:ext cx="894600" cy="5544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"/>
          <p:cNvSpPr/>
          <p:nvPr/>
        </p:nvSpPr>
        <p:spPr>
          <a:xfrm flipH="1">
            <a:off x="421200" y="2815200"/>
            <a:ext cx="1051200" cy="1566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"/>
          <p:cNvSpPr/>
          <p:nvPr/>
        </p:nvSpPr>
        <p:spPr>
          <a:xfrm flipH="1" flipV="1">
            <a:off x="493200" y="1371600"/>
            <a:ext cx="1123200" cy="86796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6" name=""/>
          <p:cNvSpPr/>
          <p:nvPr/>
        </p:nvSpPr>
        <p:spPr>
          <a:xfrm flipH="1" flipV="1">
            <a:off x="1143000" y="914400"/>
            <a:ext cx="685800" cy="11430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"/>
          <p:cNvSpPr/>
          <p:nvPr/>
        </p:nvSpPr>
        <p:spPr>
          <a:xfrm flipH="1" flipV="1">
            <a:off x="300600" y="2093400"/>
            <a:ext cx="1179000" cy="4212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"/>
          <p:cNvSpPr/>
          <p:nvPr/>
        </p:nvSpPr>
        <p:spPr>
          <a:xfrm>
            <a:off x="1263960" y="1672200"/>
            <a:ext cx="2210400" cy="2161080"/>
          </a:xfrm>
          <a:prstGeom prst="ellipse">
            <a:avLst/>
          </a:prstGeom>
          <a:solidFill>
            <a:srgbClr val="ffbf00"/>
          </a:soli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"/>
          <p:cNvSpPr/>
          <p:nvPr/>
        </p:nvSpPr>
        <p:spPr>
          <a:xfrm>
            <a:off x="1443600" y="1903680"/>
            <a:ext cx="1788120" cy="1713600"/>
          </a:xfrm>
          <a:prstGeom prst="ellipse">
            <a:avLst/>
          </a:prstGeom>
          <a:solidFill>
            <a:srgbClr val="ff8000"/>
          </a:soli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"/>
          <p:cNvSpPr/>
          <p:nvPr/>
        </p:nvSpPr>
        <p:spPr>
          <a:xfrm>
            <a:off x="2165040" y="2550600"/>
            <a:ext cx="416520" cy="403560"/>
          </a:xfrm>
          <a:prstGeom prst="ellipse">
            <a:avLst/>
          </a:prstGeom>
          <a:solidFill>
            <a:srgbClr val="ffbf00"/>
          </a:solidFill>
          <a:ln w="18000">
            <a:solidFill>
              <a:srgbClr val="ffb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"/>
          <p:cNvSpPr/>
          <p:nvPr/>
        </p:nvSpPr>
        <p:spPr>
          <a:xfrm>
            <a:off x="2237040" y="2622600"/>
            <a:ext cx="259560" cy="259560"/>
          </a:xfrm>
          <a:prstGeom prst="ellipse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"/>
          <p:cNvSpPr/>
          <p:nvPr/>
        </p:nvSpPr>
        <p:spPr>
          <a:xfrm>
            <a:off x="1613880" y="2057400"/>
            <a:ext cx="1473840" cy="1379160"/>
          </a:xfrm>
          <a:prstGeom prst="ellipse">
            <a:avLst/>
          </a:prstGeom>
          <a:gradFill rotWithShape="0">
            <a:gsLst>
              <a:gs pos="0">
                <a:srgbClr val="ffff00">
                  <a:alpha val="0"/>
                </a:srgbClr>
              </a:gs>
              <a:gs pos="100000">
                <a:srgbClr val="ff4000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"/>
          <p:cNvSpPr/>
          <p:nvPr/>
        </p:nvSpPr>
        <p:spPr>
          <a:xfrm flipH="1" flipV="1">
            <a:off x="2500200" y="2707200"/>
            <a:ext cx="6150600" cy="4572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B4455C8-0F38-420F-8F27-C8E6B7407A9E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" descr=""/>
          <p:cNvPicPr/>
          <p:nvPr/>
        </p:nvPicPr>
        <p:blipFill>
          <a:blip r:embed="rId1"/>
          <a:stretch/>
        </p:blipFill>
        <p:spPr>
          <a:xfrm>
            <a:off x="3958560" y="-6120"/>
            <a:ext cx="6115680" cy="5664600"/>
          </a:xfrm>
          <a:prstGeom prst="rect">
            <a:avLst/>
          </a:prstGeom>
          <a:ln w="18000">
            <a:noFill/>
          </a:ln>
        </p:spPr>
      </p:pic>
      <p:sp>
        <p:nvSpPr>
          <p:cNvPr id="665" name=""/>
          <p:cNvSpPr/>
          <p:nvPr/>
        </p:nvSpPr>
        <p:spPr>
          <a:xfrm>
            <a:off x="3200400" y="2743200"/>
            <a:ext cx="1143000" cy="36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"/>
          <p:cNvSpPr/>
          <p:nvPr/>
        </p:nvSpPr>
        <p:spPr>
          <a:xfrm>
            <a:off x="3128400" y="3139200"/>
            <a:ext cx="986400" cy="289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"/>
          <p:cNvSpPr/>
          <p:nvPr/>
        </p:nvSpPr>
        <p:spPr>
          <a:xfrm>
            <a:off x="2984400" y="3391200"/>
            <a:ext cx="865800" cy="7236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"/>
          <p:cNvSpPr/>
          <p:nvPr/>
        </p:nvSpPr>
        <p:spPr>
          <a:xfrm flipV="1">
            <a:off x="3128400" y="2057400"/>
            <a:ext cx="986400" cy="325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9" name=""/>
          <p:cNvSpPr/>
          <p:nvPr/>
        </p:nvSpPr>
        <p:spPr>
          <a:xfrm flipV="1">
            <a:off x="2936160" y="1371600"/>
            <a:ext cx="914040" cy="75816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0" name=""/>
          <p:cNvSpPr/>
          <p:nvPr/>
        </p:nvSpPr>
        <p:spPr>
          <a:xfrm flipV="1">
            <a:off x="2444760" y="757800"/>
            <a:ext cx="105840" cy="118188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1" name=""/>
          <p:cNvSpPr/>
          <p:nvPr/>
        </p:nvSpPr>
        <p:spPr>
          <a:xfrm flipH="1" flipV="1">
            <a:off x="1828800" y="757800"/>
            <a:ext cx="328320" cy="11574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2" name=""/>
          <p:cNvSpPr/>
          <p:nvPr/>
        </p:nvSpPr>
        <p:spPr>
          <a:xfrm flipV="1">
            <a:off x="2743200" y="950400"/>
            <a:ext cx="565200" cy="11070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"/>
          <p:cNvSpPr/>
          <p:nvPr/>
        </p:nvSpPr>
        <p:spPr>
          <a:xfrm>
            <a:off x="2696400" y="3535200"/>
            <a:ext cx="311400" cy="1000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"/>
          <p:cNvSpPr/>
          <p:nvPr/>
        </p:nvSpPr>
        <p:spPr>
          <a:xfrm flipH="1">
            <a:off x="2057400" y="3535200"/>
            <a:ext cx="171000" cy="10008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5" name=""/>
          <p:cNvSpPr/>
          <p:nvPr/>
        </p:nvSpPr>
        <p:spPr>
          <a:xfrm flipH="1">
            <a:off x="1179000" y="3391200"/>
            <a:ext cx="653400" cy="6876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6" name=""/>
          <p:cNvSpPr/>
          <p:nvPr/>
        </p:nvSpPr>
        <p:spPr>
          <a:xfrm flipH="1">
            <a:off x="685800" y="3103200"/>
            <a:ext cx="894600" cy="5544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"/>
          <p:cNvSpPr/>
          <p:nvPr/>
        </p:nvSpPr>
        <p:spPr>
          <a:xfrm flipH="1">
            <a:off x="421200" y="2815200"/>
            <a:ext cx="1051200" cy="1566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"/>
          <p:cNvSpPr/>
          <p:nvPr/>
        </p:nvSpPr>
        <p:spPr>
          <a:xfrm flipH="1" flipV="1">
            <a:off x="493200" y="1371600"/>
            <a:ext cx="1123200" cy="86796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9" name=""/>
          <p:cNvSpPr/>
          <p:nvPr/>
        </p:nvSpPr>
        <p:spPr>
          <a:xfrm flipH="1" flipV="1">
            <a:off x="1143000" y="914400"/>
            <a:ext cx="685800" cy="11430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0" name=""/>
          <p:cNvSpPr/>
          <p:nvPr/>
        </p:nvSpPr>
        <p:spPr>
          <a:xfrm flipH="1" flipV="1">
            <a:off x="300600" y="2093400"/>
            <a:ext cx="1179000" cy="421200"/>
          </a:xfrm>
          <a:prstGeom prst="line">
            <a:avLst/>
          </a:prstGeom>
          <a:ln w="18000">
            <a:solidFill>
              <a:srgbClr val="fff5c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"/>
          <p:cNvSpPr/>
          <p:nvPr/>
        </p:nvSpPr>
        <p:spPr>
          <a:xfrm>
            <a:off x="1263600" y="1672200"/>
            <a:ext cx="2210400" cy="2161080"/>
          </a:xfrm>
          <a:prstGeom prst="ellipse">
            <a:avLst/>
          </a:prstGeom>
          <a:solidFill>
            <a:srgbClr val="ffff00"/>
          </a:soli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2" name=""/>
          <p:cNvSpPr/>
          <p:nvPr/>
        </p:nvSpPr>
        <p:spPr>
          <a:xfrm>
            <a:off x="1877400" y="2286000"/>
            <a:ext cx="945360" cy="909360"/>
          </a:xfrm>
          <a:prstGeom prst="ellipse">
            <a:avLst/>
          </a:prstGeom>
          <a:solidFill>
            <a:srgbClr val="ffbf00"/>
          </a:solidFill>
          <a:ln w="18000">
            <a:solidFill>
              <a:srgbClr val="ffbf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3" name=""/>
          <p:cNvSpPr/>
          <p:nvPr/>
        </p:nvSpPr>
        <p:spPr>
          <a:xfrm>
            <a:off x="2021400" y="2406960"/>
            <a:ext cx="680760" cy="680760"/>
          </a:xfrm>
          <a:prstGeom prst="ellipse">
            <a:avLst/>
          </a:prstGeom>
          <a:solidFill>
            <a:srgbClr val="39b2e5"/>
          </a:solidFill>
          <a:ln w="18000">
            <a:solidFill>
              <a:srgbClr val="009bd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"/>
          <p:cNvSpPr/>
          <p:nvPr/>
        </p:nvSpPr>
        <p:spPr>
          <a:xfrm>
            <a:off x="1613880" y="2057400"/>
            <a:ext cx="1473840" cy="1379160"/>
          </a:xfrm>
          <a:prstGeom prst="ellipse">
            <a:avLst/>
          </a:prstGeom>
          <a:gradFill rotWithShape="0">
            <a:gsLst>
              <a:gs pos="0">
                <a:srgbClr val="ffff00">
                  <a:alpha val="0"/>
                </a:srgbClr>
              </a:gs>
              <a:gs pos="100000">
                <a:srgbClr val="ff4000"/>
              </a:gs>
            </a:gsLst>
            <a:path path="circle">
              <a:fillToRect l="50000" t="50000" r="50000" b="50000"/>
            </a:path>
          </a:gradFill>
          <a:ln w="18000">
            <a:solidFill>
              <a:srgbClr val="ffffd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"/>
          <p:cNvSpPr/>
          <p:nvPr/>
        </p:nvSpPr>
        <p:spPr>
          <a:xfrm flipH="1" flipV="1">
            <a:off x="3477600" y="2971800"/>
            <a:ext cx="4066200" cy="457200"/>
          </a:xfrm>
          <a:prstGeom prst="line">
            <a:avLst/>
          </a:prstGeom>
          <a:ln w="0"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516287A-853E-4E68-97D3-10FE3D95B3A2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8331</TotalTime>
  <Application>LibreOffice/7.3.6.2$Linux_X86_64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2023-05-21T12:48:00Z</dcterms:created>
  <dc:creator/>
  <dc:description/>
  <dc:language>en-US</dc:language>
  <cp:lastModifiedBy/>
  <dcterms:modified xsi:type="dcterms:W3CDTF">2025-11-01T21:15:19Z</dcterms:modified>
  <cp:revision>31</cp:revision>
  <dc:subject/>
  <dc:title>Blue Curve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